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8" r:id="rId4"/>
    <p:sldId id="259" r:id="rId5"/>
    <p:sldId id="260" r:id="rId6"/>
    <p:sldId id="270" r:id="rId7"/>
    <p:sldId id="269" r:id="rId8"/>
    <p:sldId id="271" r:id="rId9"/>
    <p:sldId id="288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86" r:id="rId18"/>
    <p:sldId id="285" r:id="rId19"/>
    <p:sldId id="279" r:id="rId20"/>
    <p:sldId id="283" r:id="rId21"/>
    <p:sldId id="281" r:id="rId22"/>
    <p:sldId id="287" r:id="rId23"/>
    <p:sldId id="284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44" autoAdjust="0"/>
    <p:restoredTop sz="94660"/>
  </p:normalViewPr>
  <p:slideViewPr>
    <p:cSldViewPr>
      <p:cViewPr>
        <p:scale>
          <a:sx n="70" d="100"/>
          <a:sy n="70" d="100"/>
        </p:scale>
        <p:origin x="-498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40DCA8-D617-4EAD-AE09-6A1E21CA38B1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92383ECF-9D96-446B-A8D4-36A592498321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一、主要工作举措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4FA6B2-9013-47DC-B8A2-11BC31914427}" type="parTrans" cxnId="{5D38CBC7-8315-44C7-93E3-DCEF2FEDA742}">
      <dgm:prSet/>
      <dgm:spPr/>
      <dgm:t>
        <a:bodyPr/>
        <a:lstStyle/>
        <a:p>
          <a:endParaRPr lang="zh-CN" altLang="en-US"/>
        </a:p>
      </dgm:t>
    </dgm:pt>
    <dgm:pt modelId="{9F31A327-36C6-4C89-B3AE-E8826DAB70B7}" type="sibTrans" cxnId="{5D38CBC7-8315-44C7-93E3-DCEF2FEDA742}">
      <dgm:prSet/>
      <dgm:spPr/>
      <dgm:t>
        <a:bodyPr/>
        <a:lstStyle/>
        <a:p>
          <a:endParaRPr lang="zh-CN" altLang="en-US"/>
        </a:p>
      </dgm:t>
    </dgm:pt>
    <dgm:pt modelId="{EB69507D-4789-447F-B319-A938719E5884}">
      <dgm:prSet phldrT="[文本]"/>
      <dgm:spPr/>
      <dgm:t>
        <a:bodyPr/>
        <a:lstStyle/>
        <a:p>
          <a:r>
            <a:rPr 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二、工作</a:t>
          </a:r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成效</a:t>
          </a:r>
          <a:endParaRPr lang="zh-CN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9A354D-E07A-4814-AC0F-4A735D58F369}" type="sibTrans" cxnId="{7348FF5D-2D7E-4E39-90DA-C3E546A5E42A}">
      <dgm:prSet/>
      <dgm:spPr/>
      <dgm:t>
        <a:bodyPr/>
        <a:lstStyle/>
        <a:p>
          <a:endParaRPr lang="zh-CN" altLang="en-US"/>
        </a:p>
      </dgm:t>
    </dgm:pt>
    <dgm:pt modelId="{D80855D9-4F0D-4851-A8C1-DAA772BB7F72}" type="parTrans" cxnId="{7348FF5D-2D7E-4E39-90DA-C3E546A5E42A}">
      <dgm:prSet/>
      <dgm:spPr/>
      <dgm:t>
        <a:bodyPr/>
        <a:lstStyle/>
        <a:p>
          <a:endParaRPr lang="zh-CN" altLang="en-US"/>
        </a:p>
      </dgm:t>
    </dgm:pt>
    <dgm:pt modelId="{86D14BEB-3425-4738-A0D9-4AD844972CB0}" type="pres">
      <dgm:prSet presAssocID="{2040DCA8-D617-4EAD-AE09-6A1E21CA38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A8305E1-9036-4E16-8F0C-92EE147D940A}" type="pres">
      <dgm:prSet presAssocID="{92383ECF-9D96-446B-A8D4-36A592498321}" presName="parentText" presStyleLbl="node1" presStyleIdx="0" presStyleCnt="2" custLinFactNeighborY="-6206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CB445A6-3894-4E4B-8AA8-4295D062AA0B}" type="pres">
      <dgm:prSet presAssocID="{9F31A327-36C6-4C89-B3AE-E8826DAB70B7}" presName="spacer" presStyleCnt="0"/>
      <dgm:spPr/>
    </dgm:pt>
    <dgm:pt modelId="{AC239E76-5C6B-4470-9C82-908E85987C26}" type="pres">
      <dgm:prSet presAssocID="{EB69507D-4789-447F-B319-A938719E5884}" presName="parentText" presStyleLbl="node1" presStyleIdx="1" presStyleCnt="2" custLinFactY="4565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348FF5D-2D7E-4E39-90DA-C3E546A5E42A}" srcId="{2040DCA8-D617-4EAD-AE09-6A1E21CA38B1}" destId="{EB69507D-4789-447F-B319-A938719E5884}" srcOrd="1" destOrd="0" parTransId="{D80855D9-4F0D-4851-A8C1-DAA772BB7F72}" sibTransId="{CA9A354D-E07A-4814-AC0F-4A735D58F369}"/>
    <dgm:cxn modelId="{2F8AECEF-D456-450A-826B-B6355B33B092}" type="presOf" srcId="{92383ECF-9D96-446B-A8D4-36A592498321}" destId="{0A8305E1-9036-4E16-8F0C-92EE147D940A}" srcOrd="0" destOrd="0" presId="urn:microsoft.com/office/officeart/2005/8/layout/vList2"/>
    <dgm:cxn modelId="{5D38CBC7-8315-44C7-93E3-DCEF2FEDA742}" srcId="{2040DCA8-D617-4EAD-AE09-6A1E21CA38B1}" destId="{92383ECF-9D96-446B-A8D4-36A592498321}" srcOrd="0" destOrd="0" parTransId="{E84FA6B2-9013-47DC-B8A2-11BC31914427}" sibTransId="{9F31A327-36C6-4C89-B3AE-E8826DAB70B7}"/>
    <dgm:cxn modelId="{4B7EFA41-C31E-4C5A-B3FB-FC9FB793D803}" type="presOf" srcId="{EB69507D-4789-447F-B319-A938719E5884}" destId="{AC239E76-5C6B-4470-9C82-908E85987C26}" srcOrd="0" destOrd="0" presId="urn:microsoft.com/office/officeart/2005/8/layout/vList2"/>
    <dgm:cxn modelId="{F5CB743C-15CE-45EB-B2B9-D26888B03E2D}" type="presOf" srcId="{2040DCA8-D617-4EAD-AE09-6A1E21CA38B1}" destId="{86D14BEB-3425-4738-A0D9-4AD844972CB0}" srcOrd="0" destOrd="0" presId="urn:microsoft.com/office/officeart/2005/8/layout/vList2"/>
    <dgm:cxn modelId="{FF273479-10AE-48EC-9E28-DDDCB59B61F0}" type="presParOf" srcId="{86D14BEB-3425-4738-A0D9-4AD844972CB0}" destId="{0A8305E1-9036-4E16-8F0C-92EE147D940A}" srcOrd="0" destOrd="0" presId="urn:microsoft.com/office/officeart/2005/8/layout/vList2"/>
    <dgm:cxn modelId="{7CC53E71-D218-46B2-857C-DB62C331AC2D}" type="presParOf" srcId="{86D14BEB-3425-4738-A0D9-4AD844972CB0}" destId="{CCB445A6-3894-4E4B-8AA8-4295D062AA0B}" srcOrd="1" destOrd="0" presId="urn:microsoft.com/office/officeart/2005/8/layout/vList2"/>
    <dgm:cxn modelId="{12074A12-CA69-4895-B580-F9412942FEAD}" type="presParOf" srcId="{86D14BEB-3425-4738-A0D9-4AD844972CB0}" destId="{AC239E76-5C6B-4470-9C82-908E85987C2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02A088-1E12-4E3F-B887-8DF969CC6211}" type="doc">
      <dgm:prSet loTypeId="urn:microsoft.com/office/officeart/2008/layout/VerticalAccent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B4D532F3-A124-4640-B5CF-36D2E9089138}">
      <dgm:prSet phldrT="[文本]" custT="1"/>
      <dgm:spPr/>
      <dgm:t>
        <a:bodyPr/>
        <a:lstStyle/>
        <a:p>
          <a:r>
            <a:rPr lang="zh-CN" altLang="en-US" sz="1800" b="1" dirty="0" smtClean="0"/>
            <a:t>专业学位</a:t>
          </a:r>
          <a:endParaRPr lang="zh-CN" altLang="en-US" sz="1800" b="1" dirty="0"/>
        </a:p>
      </dgm:t>
    </dgm:pt>
    <dgm:pt modelId="{BEF8D007-4069-4CBF-B8A9-26C9DF8594B1}" type="parTrans" cxnId="{0E1D3C0B-B66A-467F-A84B-E5EAAC220514}">
      <dgm:prSet/>
      <dgm:spPr/>
      <dgm:t>
        <a:bodyPr/>
        <a:lstStyle/>
        <a:p>
          <a:endParaRPr lang="zh-CN" altLang="en-US"/>
        </a:p>
      </dgm:t>
    </dgm:pt>
    <dgm:pt modelId="{61F9F5BB-2B24-4DED-8B96-3BF15C6AD30F}" type="sibTrans" cxnId="{0E1D3C0B-B66A-467F-A84B-E5EAAC220514}">
      <dgm:prSet/>
      <dgm:spPr/>
      <dgm:t>
        <a:bodyPr/>
        <a:lstStyle/>
        <a:p>
          <a:endParaRPr lang="zh-CN" altLang="en-US"/>
        </a:p>
      </dgm:t>
    </dgm:pt>
    <dgm:pt modelId="{CA51444E-E9D9-4F85-B1EA-E2FB8D90BCB7}">
      <dgm:prSet phldrT="[文本]" custT="1"/>
      <dgm:spPr/>
      <dgm:t>
        <a:bodyPr/>
        <a:lstStyle/>
        <a:p>
          <a:pPr>
            <a:spcAft>
              <a:spcPct val="35000"/>
            </a:spcAft>
          </a:pPr>
          <a:endParaRPr lang="en-US" altLang="zh-CN" sz="1600" dirty="0" smtClean="0">
            <a:effectLst/>
            <a:latin typeface="+mn-lt"/>
          </a:endParaRPr>
        </a:p>
        <a:p>
          <a:pPr>
            <a:spcAft>
              <a:spcPct val="35000"/>
            </a:spcAft>
          </a:pPr>
          <a:endParaRPr lang="en-US" altLang="zh-CN" sz="1600" dirty="0" smtClean="0">
            <a:effectLst/>
            <a:latin typeface="+mn-lt"/>
          </a:endParaRPr>
        </a:p>
        <a:p>
          <a:pPr>
            <a:spcAft>
              <a:spcPts val="0"/>
            </a:spcAft>
          </a:pPr>
          <a:r>
            <a:rPr lang="zh-CN" altLang="en-US" sz="1600" dirty="0" smtClean="0">
              <a:effectLst/>
              <a:latin typeface="+mn-lt"/>
            </a:rPr>
            <a:t>召开专业学位综合改革会议，推行以专业胜任能力为核心的培养方案的实施；</a:t>
          </a:r>
          <a:endParaRPr lang="en-US" altLang="zh-CN" sz="1600" dirty="0" smtClean="0">
            <a:effectLst/>
            <a:latin typeface="+mn-lt"/>
          </a:endParaRPr>
        </a:p>
        <a:p>
          <a:pPr>
            <a:spcAft>
              <a:spcPts val="0"/>
            </a:spcAft>
          </a:pPr>
          <a:r>
            <a:rPr lang="zh-CN" altLang="en-US" sz="1600" dirty="0" smtClean="0">
              <a:effectLst/>
              <a:latin typeface="+mn-lt"/>
            </a:rPr>
            <a:t>承办江西省专业学位联盟工作会议，</a:t>
          </a:r>
          <a:r>
            <a:rPr lang="en-US" altLang="zh-CN" sz="1600" dirty="0" smtClean="0">
              <a:effectLst/>
              <a:latin typeface="+mn-lt"/>
            </a:rPr>
            <a:t>MPA</a:t>
          </a:r>
          <a:r>
            <a:rPr lang="zh-CN" altLang="en-US" sz="1600" dirty="0" smtClean="0">
              <a:effectLst/>
              <a:latin typeface="+mn-lt"/>
            </a:rPr>
            <a:t>、</a:t>
          </a:r>
          <a:r>
            <a:rPr lang="en-US" altLang="zh-CN" sz="1600" dirty="0" smtClean="0">
              <a:effectLst/>
              <a:latin typeface="+mn-lt"/>
            </a:rPr>
            <a:t>MBA</a:t>
          </a:r>
          <a:r>
            <a:rPr lang="zh-CN" altLang="en-US" sz="1600" dirty="0" smtClean="0">
              <a:effectLst/>
              <a:latin typeface="+mn-lt"/>
            </a:rPr>
            <a:t>确认为江西省综合改革试点单位和专业学位的盟主单位。</a:t>
          </a:r>
          <a:endParaRPr lang="en-US" altLang="zh-CN" sz="1600" dirty="0" smtClean="0">
            <a:effectLst/>
            <a:latin typeface="+mn-lt"/>
          </a:endParaRPr>
        </a:p>
        <a:p>
          <a:pPr>
            <a:spcAft>
              <a:spcPct val="35000"/>
            </a:spcAft>
          </a:pPr>
          <a:endParaRPr lang="en-US" altLang="zh-CN" sz="1600" dirty="0" smtClean="0">
            <a:effectLst/>
            <a:latin typeface="+mn-lt"/>
          </a:endParaRPr>
        </a:p>
        <a:p>
          <a:pPr>
            <a:spcAft>
              <a:spcPct val="35000"/>
            </a:spcAft>
          </a:pPr>
          <a:endParaRPr lang="zh-CN" altLang="en-US" sz="1600" dirty="0">
            <a:effectLst/>
            <a:latin typeface="+mn-lt"/>
          </a:endParaRPr>
        </a:p>
      </dgm:t>
    </dgm:pt>
    <dgm:pt modelId="{559525CD-8BD0-47C4-ABAD-F1EDAB874E65}" type="parTrans" cxnId="{EA579A11-1FB0-4575-934C-F2551716A18D}">
      <dgm:prSet/>
      <dgm:spPr/>
      <dgm:t>
        <a:bodyPr/>
        <a:lstStyle/>
        <a:p>
          <a:endParaRPr lang="zh-CN" altLang="en-US"/>
        </a:p>
      </dgm:t>
    </dgm:pt>
    <dgm:pt modelId="{2FDC4592-2EA8-4B63-BDAF-361017E56B17}" type="sibTrans" cxnId="{EA579A11-1FB0-4575-934C-F2551716A18D}">
      <dgm:prSet/>
      <dgm:spPr/>
      <dgm:t>
        <a:bodyPr/>
        <a:lstStyle/>
        <a:p>
          <a:endParaRPr lang="zh-CN" altLang="en-US"/>
        </a:p>
      </dgm:t>
    </dgm:pt>
    <dgm:pt modelId="{E10B8951-0780-4321-AD4C-865E6F61741A}">
      <dgm:prSet phldrT="[文本]" custT="1"/>
      <dgm:spPr/>
      <dgm:t>
        <a:bodyPr/>
        <a:lstStyle/>
        <a:p>
          <a:r>
            <a:rPr lang="zh-CN" altLang="en-US" sz="1800" b="1" dirty="0" smtClean="0"/>
            <a:t>学术学位</a:t>
          </a:r>
          <a:endParaRPr lang="zh-CN" altLang="en-US" sz="1800" b="1" dirty="0"/>
        </a:p>
      </dgm:t>
    </dgm:pt>
    <dgm:pt modelId="{6FA2B6C8-213D-4F15-9B2D-777F1F520598}" type="parTrans" cxnId="{045A5813-C120-433D-9CC1-B7067AAFBB37}">
      <dgm:prSet/>
      <dgm:spPr/>
      <dgm:t>
        <a:bodyPr/>
        <a:lstStyle/>
        <a:p>
          <a:endParaRPr lang="zh-CN" altLang="en-US"/>
        </a:p>
      </dgm:t>
    </dgm:pt>
    <dgm:pt modelId="{516E6FE8-477D-460B-9215-DC1060EC49C2}" type="sibTrans" cxnId="{045A5813-C120-433D-9CC1-B7067AAFBB37}">
      <dgm:prSet/>
      <dgm:spPr/>
      <dgm:t>
        <a:bodyPr/>
        <a:lstStyle/>
        <a:p>
          <a:endParaRPr lang="zh-CN" altLang="en-US"/>
        </a:p>
      </dgm:t>
    </dgm:pt>
    <dgm:pt modelId="{6C14BFE7-FF71-415D-AA97-634895B0DA3E}">
      <dgm:prSet phldrT="[文本]" custT="1"/>
      <dgm:spPr/>
      <dgm:t>
        <a:bodyPr/>
        <a:lstStyle/>
        <a:p>
          <a:pPr>
            <a:spcAft>
              <a:spcPts val="0"/>
            </a:spcAft>
          </a:pPr>
          <a:r>
            <a:rPr lang="zh-CN" altLang="en-US" sz="1600" dirty="0" smtClean="0">
              <a:effectLst/>
              <a:latin typeface="+mn-lt"/>
            </a:rPr>
            <a:t>以优质课程建设为重点 ，进行学术型研究生综合改革试点单位的评审工作 。</a:t>
          </a:r>
          <a:endParaRPr lang="en-US" altLang="zh-CN" sz="1600" dirty="0" smtClean="0">
            <a:effectLst/>
            <a:latin typeface="+mn-lt"/>
          </a:endParaRPr>
        </a:p>
      </dgm:t>
    </dgm:pt>
    <dgm:pt modelId="{9F4E1FA1-A3B8-4905-BF27-EDD83F1246C7}" type="parTrans" cxnId="{1DDC6CCC-F8E6-4258-9EF5-4653742AE1C4}">
      <dgm:prSet/>
      <dgm:spPr/>
      <dgm:t>
        <a:bodyPr/>
        <a:lstStyle/>
        <a:p>
          <a:endParaRPr lang="zh-CN" altLang="en-US"/>
        </a:p>
      </dgm:t>
    </dgm:pt>
    <dgm:pt modelId="{2DD51361-F47E-45B3-850D-6AF729BFCDAA}" type="sibTrans" cxnId="{1DDC6CCC-F8E6-4258-9EF5-4653742AE1C4}">
      <dgm:prSet/>
      <dgm:spPr/>
      <dgm:t>
        <a:bodyPr/>
        <a:lstStyle/>
        <a:p>
          <a:endParaRPr lang="zh-CN" altLang="en-US"/>
        </a:p>
      </dgm:t>
    </dgm:pt>
    <dgm:pt modelId="{AED1F325-9014-48F2-A829-850434C157E2}">
      <dgm:prSet phldrT="[文本]" custT="1"/>
      <dgm:spPr/>
      <dgm:t>
        <a:bodyPr/>
        <a:lstStyle/>
        <a:p>
          <a:r>
            <a:rPr lang="zh-CN" altLang="en-US" sz="1800" b="1" dirty="0" smtClean="0"/>
            <a:t>外国来华研究生</a:t>
          </a:r>
          <a:endParaRPr lang="zh-CN" altLang="en-US" sz="1800" b="1" dirty="0"/>
        </a:p>
      </dgm:t>
    </dgm:pt>
    <dgm:pt modelId="{E9448E85-0081-43E5-AEB5-2833036A95C9}" type="parTrans" cxnId="{8D0E3495-E1AD-4B9F-8B32-894D3D33538C}">
      <dgm:prSet/>
      <dgm:spPr/>
      <dgm:t>
        <a:bodyPr/>
        <a:lstStyle/>
        <a:p>
          <a:endParaRPr lang="zh-CN" altLang="en-US"/>
        </a:p>
      </dgm:t>
    </dgm:pt>
    <dgm:pt modelId="{526A17DD-3F41-46FC-8099-3735A54727E7}" type="sibTrans" cxnId="{8D0E3495-E1AD-4B9F-8B32-894D3D33538C}">
      <dgm:prSet/>
      <dgm:spPr/>
      <dgm:t>
        <a:bodyPr/>
        <a:lstStyle/>
        <a:p>
          <a:endParaRPr lang="zh-CN" altLang="en-US"/>
        </a:p>
      </dgm:t>
    </dgm:pt>
    <dgm:pt modelId="{156AEEA7-09A0-4BC8-8E46-D8FBFEF5D77C}">
      <dgm:prSet phldrT="[文本]" custT="1"/>
      <dgm:spPr/>
      <dgm:t>
        <a:bodyPr/>
        <a:lstStyle/>
        <a:p>
          <a:r>
            <a:rPr lang="zh-CN" altLang="en-US" sz="1600" dirty="0" smtClean="0"/>
            <a:t>规范外国来华研究生的培养与学位授予工作，制定</a:t>
          </a:r>
          <a:r>
            <a:rPr lang="en-US" altLang="zh-CN" sz="1600" dirty="0" smtClean="0"/>
            <a:t>《</a:t>
          </a:r>
          <a:r>
            <a:rPr lang="zh-CN" altLang="en-US" sz="1600" dirty="0" smtClean="0"/>
            <a:t>外国来华研究生培养管理办法</a:t>
          </a:r>
          <a:r>
            <a:rPr lang="en-US" altLang="zh-CN" sz="1600" dirty="0" smtClean="0"/>
            <a:t>》</a:t>
          </a:r>
          <a:r>
            <a:rPr lang="zh-CN" altLang="en-US" sz="1600" dirty="0" smtClean="0"/>
            <a:t>，翻译相关的管理制度。</a:t>
          </a:r>
          <a:endParaRPr lang="en-US" altLang="zh-CN" sz="1600" dirty="0" smtClean="0"/>
        </a:p>
      </dgm:t>
    </dgm:pt>
    <dgm:pt modelId="{AEB11846-9CC5-4FFE-A17A-005074C9A0B6}" type="parTrans" cxnId="{358ADF55-7EB2-4742-A03F-FC89D71A86C8}">
      <dgm:prSet/>
      <dgm:spPr/>
      <dgm:t>
        <a:bodyPr/>
        <a:lstStyle/>
        <a:p>
          <a:endParaRPr lang="zh-CN" altLang="en-US"/>
        </a:p>
      </dgm:t>
    </dgm:pt>
    <dgm:pt modelId="{A0350FF0-CC68-46BA-BCD1-1341BD895DC9}" type="sibTrans" cxnId="{358ADF55-7EB2-4742-A03F-FC89D71A86C8}">
      <dgm:prSet/>
      <dgm:spPr/>
      <dgm:t>
        <a:bodyPr/>
        <a:lstStyle/>
        <a:p>
          <a:endParaRPr lang="zh-CN" altLang="en-US"/>
        </a:p>
      </dgm:t>
    </dgm:pt>
    <dgm:pt modelId="{52DC1983-22CF-465E-A43B-0CA1B0A1A752}" type="pres">
      <dgm:prSet presAssocID="{DD02A088-1E12-4E3F-B887-8DF969CC621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3600CE95-71E6-41C1-A08A-5F02A91C675A}" type="pres">
      <dgm:prSet presAssocID="{B4D532F3-A124-4640-B5CF-36D2E9089138}" presName="parenttextcomposite" presStyleCnt="0"/>
      <dgm:spPr/>
    </dgm:pt>
    <dgm:pt modelId="{B01DA57F-DDF5-4BA1-98B1-57867B5CA4B6}" type="pres">
      <dgm:prSet presAssocID="{B4D532F3-A124-4640-B5CF-36D2E9089138}" presName="parenttext" presStyleLbl="revTx" presStyleIdx="0" presStyleCnt="3" custLinFactNeighborX="140" custLinFactNeighborY="-59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5642DFC-0CFA-4AD7-8A15-523FAF628899}" type="pres">
      <dgm:prSet presAssocID="{B4D532F3-A124-4640-B5CF-36D2E9089138}" presName="composite" presStyleCnt="0"/>
      <dgm:spPr/>
    </dgm:pt>
    <dgm:pt modelId="{64700645-08B5-4B8D-AC87-FE150E34865E}" type="pres">
      <dgm:prSet presAssocID="{B4D532F3-A124-4640-B5CF-36D2E9089138}" presName="chevron1" presStyleLbl="alignNode1" presStyleIdx="0" presStyleCnt="21"/>
      <dgm:spPr/>
    </dgm:pt>
    <dgm:pt modelId="{85086BBF-DC5B-44B9-9E1F-D0914A2CA23C}" type="pres">
      <dgm:prSet presAssocID="{B4D532F3-A124-4640-B5CF-36D2E9089138}" presName="chevron2" presStyleLbl="alignNode1" presStyleIdx="1" presStyleCnt="21"/>
      <dgm:spPr/>
    </dgm:pt>
    <dgm:pt modelId="{11C18AE2-69CB-4BFD-9957-2583B1140E9F}" type="pres">
      <dgm:prSet presAssocID="{B4D532F3-A124-4640-B5CF-36D2E9089138}" presName="chevron3" presStyleLbl="alignNode1" presStyleIdx="2" presStyleCnt="21"/>
      <dgm:spPr/>
    </dgm:pt>
    <dgm:pt modelId="{8811E1C2-059D-4824-B3C5-163A2E16D0B8}" type="pres">
      <dgm:prSet presAssocID="{B4D532F3-A124-4640-B5CF-36D2E9089138}" presName="chevron4" presStyleLbl="alignNode1" presStyleIdx="3" presStyleCnt="21"/>
      <dgm:spPr/>
    </dgm:pt>
    <dgm:pt modelId="{7F4A36D0-2C3D-4371-BCDB-B413955E7D2A}" type="pres">
      <dgm:prSet presAssocID="{B4D532F3-A124-4640-B5CF-36D2E9089138}" presName="chevron5" presStyleLbl="alignNode1" presStyleIdx="4" presStyleCnt="21"/>
      <dgm:spPr/>
    </dgm:pt>
    <dgm:pt modelId="{787C8DB6-753A-40BD-8609-8CEC3C3E8F1E}" type="pres">
      <dgm:prSet presAssocID="{B4D532F3-A124-4640-B5CF-36D2E9089138}" presName="chevron6" presStyleLbl="alignNode1" presStyleIdx="5" presStyleCnt="21"/>
      <dgm:spPr/>
    </dgm:pt>
    <dgm:pt modelId="{6F62DA40-EB8E-4973-B6DA-1521BA8823DA}" type="pres">
      <dgm:prSet presAssocID="{B4D532F3-A124-4640-B5CF-36D2E9089138}" presName="chevron7" presStyleLbl="alignNode1" presStyleIdx="6" presStyleCnt="21" custScaleX="181624" custLinFactNeighborX="22748" custLinFactNeighborY="1278"/>
      <dgm:spPr/>
    </dgm:pt>
    <dgm:pt modelId="{0ADAF621-286E-458F-8E80-77A0B9A00145}" type="pres">
      <dgm:prSet presAssocID="{B4D532F3-A124-4640-B5CF-36D2E9089138}" presName="childtext" presStyleLbl="solidFgAcc1" presStyleIdx="0" presStyleCnt="3" custScaleX="126325" custScaleY="178348" custLinFactNeighborX="138" custLinFactNeighborY="-11728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71B46A0-FC4B-4D23-9EEC-58FD2449B2DD}" type="pres">
      <dgm:prSet presAssocID="{61F9F5BB-2B24-4DED-8B96-3BF15C6AD30F}" presName="sibTrans" presStyleCnt="0"/>
      <dgm:spPr/>
    </dgm:pt>
    <dgm:pt modelId="{6DABF08E-F66C-49B6-B73D-659E31A1BDF0}" type="pres">
      <dgm:prSet presAssocID="{E10B8951-0780-4321-AD4C-865E6F61741A}" presName="parenttextcomposite" presStyleCnt="0"/>
      <dgm:spPr/>
    </dgm:pt>
    <dgm:pt modelId="{17D34FD4-43FF-4D88-9514-68E6D9475113}" type="pres">
      <dgm:prSet presAssocID="{E10B8951-0780-4321-AD4C-865E6F61741A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A4B8270-0E28-42B8-805C-D65025C6F708}" type="pres">
      <dgm:prSet presAssocID="{E10B8951-0780-4321-AD4C-865E6F61741A}" presName="composite" presStyleCnt="0"/>
      <dgm:spPr/>
    </dgm:pt>
    <dgm:pt modelId="{1B99F499-BDC4-45CF-B908-010C3AD19010}" type="pres">
      <dgm:prSet presAssocID="{E10B8951-0780-4321-AD4C-865E6F61741A}" presName="chevron1" presStyleLbl="alignNode1" presStyleIdx="7" presStyleCnt="21"/>
      <dgm:spPr/>
    </dgm:pt>
    <dgm:pt modelId="{E6E9BFC4-82C1-4C91-A2AA-856376E162B8}" type="pres">
      <dgm:prSet presAssocID="{E10B8951-0780-4321-AD4C-865E6F61741A}" presName="chevron2" presStyleLbl="alignNode1" presStyleIdx="8" presStyleCnt="21"/>
      <dgm:spPr/>
    </dgm:pt>
    <dgm:pt modelId="{520148E9-2287-4F88-B70F-3ED5D6663948}" type="pres">
      <dgm:prSet presAssocID="{E10B8951-0780-4321-AD4C-865E6F61741A}" presName="chevron3" presStyleLbl="alignNode1" presStyleIdx="9" presStyleCnt="21"/>
      <dgm:spPr/>
    </dgm:pt>
    <dgm:pt modelId="{ECFA596D-342D-45F7-BAEE-FADFFB235B9B}" type="pres">
      <dgm:prSet presAssocID="{E10B8951-0780-4321-AD4C-865E6F61741A}" presName="chevron4" presStyleLbl="alignNode1" presStyleIdx="10" presStyleCnt="21"/>
      <dgm:spPr/>
    </dgm:pt>
    <dgm:pt modelId="{7292B9D5-A498-4541-A051-B74C7BF234A5}" type="pres">
      <dgm:prSet presAssocID="{E10B8951-0780-4321-AD4C-865E6F61741A}" presName="chevron5" presStyleLbl="alignNode1" presStyleIdx="11" presStyleCnt="21"/>
      <dgm:spPr/>
    </dgm:pt>
    <dgm:pt modelId="{A7D44C5E-E72E-4415-9DF6-435F277DEC6F}" type="pres">
      <dgm:prSet presAssocID="{E10B8951-0780-4321-AD4C-865E6F61741A}" presName="chevron6" presStyleLbl="alignNode1" presStyleIdx="12" presStyleCnt="21"/>
      <dgm:spPr/>
    </dgm:pt>
    <dgm:pt modelId="{A1FCEA69-2113-4594-8973-44CAEBC919C2}" type="pres">
      <dgm:prSet presAssocID="{E10B8951-0780-4321-AD4C-865E6F61741A}" presName="chevron7" presStyleLbl="alignNode1" presStyleIdx="13" presStyleCnt="21" custScaleX="142444" custScaleY="105465"/>
      <dgm:spPr/>
    </dgm:pt>
    <dgm:pt modelId="{C297757D-1869-4063-BD11-828A6F8AD474}" type="pres">
      <dgm:prSet presAssocID="{E10B8951-0780-4321-AD4C-865E6F61741A}" presName="childtext" presStyleLbl="solidFgAcc1" presStyleIdx="1" presStyleCnt="3" custScaleY="107319" custLinFactNeighborX="-44" custLinFactNeighborY="-369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A60D35A-D58D-42F6-9527-D304F06B5C4B}" type="pres">
      <dgm:prSet presAssocID="{516E6FE8-477D-460B-9215-DC1060EC49C2}" presName="sibTrans" presStyleCnt="0"/>
      <dgm:spPr/>
    </dgm:pt>
    <dgm:pt modelId="{ABB6C07C-7C92-4768-BDC1-61104623FA8E}" type="pres">
      <dgm:prSet presAssocID="{AED1F325-9014-48F2-A829-850434C157E2}" presName="parenttextcomposite" presStyleCnt="0"/>
      <dgm:spPr/>
    </dgm:pt>
    <dgm:pt modelId="{006D7473-6FD5-427E-8A15-CF2A207AEAFB}" type="pres">
      <dgm:prSet presAssocID="{AED1F325-9014-48F2-A829-850434C157E2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51A7119-67AF-4FD6-A0C4-D15F0FA1EBE7}" type="pres">
      <dgm:prSet presAssocID="{AED1F325-9014-48F2-A829-850434C157E2}" presName="composite" presStyleCnt="0"/>
      <dgm:spPr/>
    </dgm:pt>
    <dgm:pt modelId="{548303A4-423E-492F-9DCB-B329A1A6FB72}" type="pres">
      <dgm:prSet presAssocID="{AED1F325-9014-48F2-A829-850434C157E2}" presName="chevron1" presStyleLbl="alignNode1" presStyleIdx="14" presStyleCnt="21"/>
      <dgm:spPr/>
    </dgm:pt>
    <dgm:pt modelId="{5BD642C1-5F5E-4564-96C2-BF0A9E4B0682}" type="pres">
      <dgm:prSet presAssocID="{AED1F325-9014-48F2-A829-850434C157E2}" presName="chevron2" presStyleLbl="alignNode1" presStyleIdx="15" presStyleCnt="21"/>
      <dgm:spPr/>
    </dgm:pt>
    <dgm:pt modelId="{EDA33F67-5E76-428D-915F-C038299015D3}" type="pres">
      <dgm:prSet presAssocID="{AED1F325-9014-48F2-A829-850434C157E2}" presName="chevron3" presStyleLbl="alignNode1" presStyleIdx="16" presStyleCnt="21"/>
      <dgm:spPr/>
    </dgm:pt>
    <dgm:pt modelId="{055A61D8-9226-4535-B0EC-2495BA5C68AB}" type="pres">
      <dgm:prSet presAssocID="{AED1F325-9014-48F2-A829-850434C157E2}" presName="chevron4" presStyleLbl="alignNode1" presStyleIdx="17" presStyleCnt="21"/>
      <dgm:spPr/>
    </dgm:pt>
    <dgm:pt modelId="{5A8206D2-D93C-4555-BF8F-73ABEA6E0699}" type="pres">
      <dgm:prSet presAssocID="{AED1F325-9014-48F2-A829-850434C157E2}" presName="chevron5" presStyleLbl="alignNode1" presStyleIdx="18" presStyleCnt="21"/>
      <dgm:spPr/>
    </dgm:pt>
    <dgm:pt modelId="{267913EC-F072-42C8-9416-EE7CA4D1FA82}" type="pres">
      <dgm:prSet presAssocID="{AED1F325-9014-48F2-A829-850434C157E2}" presName="chevron6" presStyleLbl="alignNode1" presStyleIdx="19" presStyleCnt="21"/>
      <dgm:spPr/>
    </dgm:pt>
    <dgm:pt modelId="{497A87F9-2DD9-4071-B902-4821F503DFFC}" type="pres">
      <dgm:prSet presAssocID="{AED1F325-9014-48F2-A829-850434C157E2}" presName="chevron7" presStyleLbl="alignNode1" presStyleIdx="20" presStyleCnt="21" custScaleX="167832"/>
      <dgm:spPr/>
    </dgm:pt>
    <dgm:pt modelId="{A584BDEE-5829-4C6E-AB6B-F9E61A0F7CAC}" type="pres">
      <dgm:prSet presAssocID="{AED1F325-9014-48F2-A829-850434C157E2}" presName="childtext" presStyleLbl="solidFgAcc1" presStyleIdx="2" presStyleCnt="3" custScaleX="11461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F59219A-A731-4AED-8712-04D8E90824FC}" type="presOf" srcId="{E10B8951-0780-4321-AD4C-865E6F61741A}" destId="{17D34FD4-43FF-4D88-9514-68E6D9475113}" srcOrd="0" destOrd="0" presId="urn:microsoft.com/office/officeart/2008/layout/VerticalAccentList"/>
    <dgm:cxn modelId="{CA3431F0-7FEF-4181-95F8-381F32D52FE3}" type="presOf" srcId="{DD02A088-1E12-4E3F-B887-8DF969CC6211}" destId="{52DC1983-22CF-465E-A43B-0CA1B0A1A752}" srcOrd="0" destOrd="0" presId="urn:microsoft.com/office/officeart/2008/layout/VerticalAccentList"/>
    <dgm:cxn modelId="{358ADF55-7EB2-4742-A03F-FC89D71A86C8}" srcId="{AED1F325-9014-48F2-A829-850434C157E2}" destId="{156AEEA7-09A0-4BC8-8E46-D8FBFEF5D77C}" srcOrd="0" destOrd="0" parTransId="{AEB11846-9CC5-4FFE-A17A-005074C9A0B6}" sibTransId="{A0350FF0-CC68-46BA-BCD1-1341BD895DC9}"/>
    <dgm:cxn modelId="{EA579A11-1FB0-4575-934C-F2551716A18D}" srcId="{B4D532F3-A124-4640-B5CF-36D2E9089138}" destId="{CA51444E-E9D9-4F85-B1EA-E2FB8D90BCB7}" srcOrd="0" destOrd="0" parTransId="{559525CD-8BD0-47C4-ABAD-F1EDAB874E65}" sibTransId="{2FDC4592-2EA8-4B63-BDAF-361017E56B17}"/>
    <dgm:cxn modelId="{0E1D3C0B-B66A-467F-A84B-E5EAAC220514}" srcId="{DD02A088-1E12-4E3F-B887-8DF969CC6211}" destId="{B4D532F3-A124-4640-B5CF-36D2E9089138}" srcOrd="0" destOrd="0" parTransId="{BEF8D007-4069-4CBF-B8A9-26C9DF8594B1}" sibTransId="{61F9F5BB-2B24-4DED-8B96-3BF15C6AD30F}"/>
    <dgm:cxn modelId="{A4143311-B8E9-42F7-93F4-FC303ABFB563}" type="presOf" srcId="{6C14BFE7-FF71-415D-AA97-634895B0DA3E}" destId="{C297757D-1869-4063-BD11-828A6F8AD474}" srcOrd="0" destOrd="0" presId="urn:microsoft.com/office/officeart/2008/layout/VerticalAccentList"/>
    <dgm:cxn modelId="{4D758F84-A53D-4267-B2CD-CC68E70A35FA}" type="presOf" srcId="{156AEEA7-09A0-4BC8-8E46-D8FBFEF5D77C}" destId="{A584BDEE-5829-4C6E-AB6B-F9E61A0F7CAC}" srcOrd="0" destOrd="0" presId="urn:microsoft.com/office/officeart/2008/layout/VerticalAccentList"/>
    <dgm:cxn modelId="{045A5813-C120-433D-9CC1-B7067AAFBB37}" srcId="{DD02A088-1E12-4E3F-B887-8DF969CC6211}" destId="{E10B8951-0780-4321-AD4C-865E6F61741A}" srcOrd="1" destOrd="0" parTransId="{6FA2B6C8-213D-4F15-9B2D-777F1F520598}" sibTransId="{516E6FE8-477D-460B-9215-DC1060EC49C2}"/>
    <dgm:cxn modelId="{8D0E3495-E1AD-4B9F-8B32-894D3D33538C}" srcId="{DD02A088-1E12-4E3F-B887-8DF969CC6211}" destId="{AED1F325-9014-48F2-A829-850434C157E2}" srcOrd="2" destOrd="0" parTransId="{E9448E85-0081-43E5-AEB5-2833036A95C9}" sibTransId="{526A17DD-3F41-46FC-8099-3735A54727E7}"/>
    <dgm:cxn modelId="{452FB2A7-080A-42E9-A12D-64B641C22BF1}" type="presOf" srcId="{CA51444E-E9D9-4F85-B1EA-E2FB8D90BCB7}" destId="{0ADAF621-286E-458F-8E80-77A0B9A00145}" srcOrd="0" destOrd="0" presId="urn:microsoft.com/office/officeart/2008/layout/VerticalAccentList"/>
    <dgm:cxn modelId="{271CAA7F-ADDD-4A11-9A9E-0628B0ED0123}" type="presOf" srcId="{AED1F325-9014-48F2-A829-850434C157E2}" destId="{006D7473-6FD5-427E-8A15-CF2A207AEAFB}" srcOrd="0" destOrd="0" presId="urn:microsoft.com/office/officeart/2008/layout/VerticalAccentList"/>
    <dgm:cxn modelId="{1DDC6CCC-F8E6-4258-9EF5-4653742AE1C4}" srcId="{E10B8951-0780-4321-AD4C-865E6F61741A}" destId="{6C14BFE7-FF71-415D-AA97-634895B0DA3E}" srcOrd="0" destOrd="0" parTransId="{9F4E1FA1-A3B8-4905-BF27-EDD83F1246C7}" sibTransId="{2DD51361-F47E-45B3-850D-6AF729BFCDAA}"/>
    <dgm:cxn modelId="{94D94944-913F-4C55-9F2F-F7044D6A8A2F}" type="presOf" srcId="{B4D532F3-A124-4640-B5CF-36D2E9089138}" destId="{B01DA57F-DDF5-4BA1-98B1-57867B5CA4B6}" srcOrd="0" destOrd="0" presId="urn:microsoft.com/office/officeart/2008/layout/VerticalAccentList"/>
    <dgm:cxn modelId="{55DDF3A4-0D48-411A-943E-D652E09BFC63}" type="presParOf" srcId="{52DC1983-22CF-465E-A43B-0CA1B0A1A752}" destId="{3600CE95-71E6-41C1-A08A-5F02A91C675A}" srcOrd="0" destOrd="0" presId="urn:microsoft.com/office/officeart/2008/layout/VerticalAccentList"/>
    <dgm:cxn modelId="{7B6C58C7-E9F0-4FBC-8D78-99455DE5E427}" type="presParOf" srcId="{3600CE95-71E6-41C1-A08A-5F02A91C675A}" destId="{B01DA57F-DDF5-4BA1-98B1-57867B5CA4B6}" srcOrd="0" destOrd="0" presId="urn:microsoft.com/office/officeart/2008/layout/VerticalAccentList"/>
    <dgm:cxn modelId="{96E7361E-2551-43A1-A9BF-539C3489EB74}" type="presParOf" srcId="{52DC1983-22CF-465E-A43B-0CA1B0A1A752}" destId="{B5642DFC-0CFA-4AD7-8A15-523FAF628899}" srcOrd="1" destOrd="0" presId="urn:microsoft.com/office/officeart/2008/layout/VerticalAccentList"/>
    <dgm:cxn modelId="{DC64C560-1AF4-4D36-B837-1DAA8F32336A}" type="presParOf" srcId="{B5642DFC-0CFA-4AD7-8A15-523FAF628899}" destId="{64700645-08B5-4B8D-AC87-FE150E34865E}" srcOrd="0" destOrd="0" presId="urn:microsoft.com/office/officeart/2008/layout/VerticalAccentList"/>
    <dgm:cxn modelId="{F377ACBF-7E34-4FD7-9133-D707A44C813F}" type="presParOf" srcId="{B5642DFC-0CFA-4AD7-8A15-523FAF628899}" destId="{85086BBF-DC5B-44B9-9E1F-D0914A2CA23C}" srcOrd="1" destOrd="0" presId="urn:microsoft.com/office/officeart/2008/layout/VerticalAccentList"/>
    <dgm:cxn modelId="{C09D8476-3680-45E5-95BC-A4A6CC34FA10}" type="presParOf" srcId="{B5642DFC-0CFA-4AD7-8A15-523FAF628899}" destId="{11C18AE2-69CB-4BFD-9957-2583B1140E9F}" srcOrd="2" destOrd="0" presId="urn:microsoft.com/office/officeart/2008/layout/VerticalAccentList"/>
    <dgm:cxn modelId="{47C566BE-E67F-4C5D-8AAA-21A138EA7E92}" type="presParOf" srcId="{B5642DFC-0CFA-4AD7-8A15-523FAF628899}" destId="{8811E1C2-059D-4824-B3C5-163A2E16D0B8}" srcOrd="3" destOrd="0" presId="urn:microsoft.com/office/officeart/2008/layout/VerticalAccentList"/>
    <dgm:cxn modelId="{6ACB2CFF-74E1-4276-961F-D348DC271BF4}" type="presParOf" srcId="{B5642DFC-0CFA-4AD7-8A15-523FAF628899}" destId="{7F4A36D0-2C3D-4371-BCDB-B413955E7D2A}" srcOrd="4" destOrd="0" presId="urn:microsoft.com/office/officeart/2008/layout/VerticalAccentList"/>
    <dgm:cxn modelId="{3D2DA344-E1C7-4155-99BC-DE2260114FF2}" type="presParOf" srcId="{B5642DFC-0CFA-4AD7-8A15-523FAF628899}" destId="{787C8DB6-753A-40BD-8609-8CEC3C3E8F1E}" srcOrd="5" destOrd="0" presId="urn:microsoft.com/office/officeart/2008/layout/VerticalAccentList"/>
    <dgm:cxn modelId="{F5744003-E331-4065-8F25-C76638D8DDAD}" type="presParOf" srcId="{B5642DFC-0CFA-4AD7-8A15-523FAF628899}" destId="{6F62DA40-EB8E-4973-B6DA-1521BA8823DA}" srcOrd="6" destOrd="0" presId="urn:microsoft.com/office/officeart/2008/layout/VerticalAccentList"/>
    <dgm:cxn modelId="{94A896BE-E06D-4EAC-904A-FEE43E058365}" type="presParOf" srcId="{B5642DFC-0CFA-4AD7-8A15-523FAF628899}" destId="{0ADAF621-286E-458F-8E80-77A0B9A00145}" srcOrd="7" destOrd="0" presId="urn:microsoft.com/office/officeart/2008/layout/VerticalAccentList"/>
    <dgm:cxn modelId="{45640EC6-AA1D-4BBC-ABDF-745F6E9BEECE}" type="presParOf" srcId="{52DC1983-22CF-465E-A43B-0CA1B0A1A752}" destId="{171B46A0-FC4B-4D23-9EEC-58FD2449B2DD}" srcOrd="2" destOrd="0" presId="urn:microsoft.com/office/officeart/2008/layout/VerticalAccentList"/>
    <dgm:cxn modelId="{0AD284E4-F2AE-4A8C-8FE7-2C69E55CE965}" type="presParOf" srcId="{52DC1983-22CF-465E-A43B-0CA1B0A1A752}" destId="{6DABF08E-F66C-49B6-B73D-659E31A1BDF0}" srcOrd="3" destOrd="0" presId="urn:microsoft.com/office/officeart/2008/layout/VerticalAccentList"/>
    <dgm:cxn modelId="{161699E4-D259-4BF9-83AD-936125AB41ED}" type="presParOf" srcId="{6DABF08E-F66C-49B6-B73D-659E31A1BDF0}" destId="{17D34FD4-43FF-4D88-9514-68E6D9475113}" srcOrd="0" destOrd="0" presId="urn:microsoft.com/office/officeart/2008/layout/VerticalAccentList"/>
    <dgm:cxn modelId="{18395DCC-FD2F-4006-9516-045D0EA5FAE2}" type="presParOf" srcId="{52DC1983-22CF-465E-A43B-0CA1B0A1A752}" destId="{DA4B8270-0E28-42B8-805C-D65025C6F708}" srcOrd="4" destOrd="0" presId="urn:microsoft.com/office/officeart/2008/layout/VerticalAccentList"/>
    <dgm:cxn modelId="{E252C4A9-B6E2-4942-BCE4-4453ECC4FA73}" type="presParOf" srcId="{DA4B8270-0E28-42B8-805C-D65025C6F708}" destId="{1B99F499-BDC4-45CF-B908-010C3AD19010}" srcOrd="0" destOrd="0" presId="urn:microsoft.com/office/officeart/2008/layout/VerticalAccentList"/>
    <dgm:cxn modelId="{F40BB347-0B71-43BE-B44E-63AE35306213}" type="presParOf" srcId="{DA4B8270-0E28-42B8-805C-D65025C6F708}" destId="{E6E9BFC4-82C1-4C91-A2AA-856376E162B8}" srcOrd="1" destOrd="0" presId="urn:microsoft.com/office/officeart/2008/layout/VerticalAccentList"/>
    <dgm:cxn modelId="{0EC800FF-8F92-4808-B381-2604695C4E72}" type="presParOf" srcId="{DA4B8270-0E28-42B8-805C-D65025C6F708}" destId="{520148E9-2287-4F88-B70F-3ED5D6663948}" srcOrd="2" destOrd="0" presId="urn:microsoft.com/office/officeart/2008/layout/VerticalAccentList"/>
    <dgm:cxn modelId="{85461D59-10BB-4F3D-8C51-CBFBA69A1F27}" type="presParOf" srcId="{DA4B8270-0E28-42B8-805C-D65025C6F708}" destId="{ECFA596D-342D-45F7-BAEE-FADFFB235B9B}" srcOrd="3" destOrd="0" presId="urn:microsoft.com/office/officeart/2008/layout/VerticalAccentList"/>
    <dgm:cxn modelId="{29146224-62BE-4DFE-B8B6-ADCA82ABC9E3}" type="presParOf" srcId="{DA4B8270-0E28-42B8-805C-D65025C6F708}" destId="{7292B9D5-A498-4541-A051-B74C7BF234A5}" srcOrd="4" destOrd="0" presId="urn:microsoft.com/office/officeart/2008/layout/VerticalAccentList"/>
    <dgm:cxn modelId="{BC04AFA0-C609-43F4-A6D0-EEE9BAA42AA7}" type="presParOf" srcId="{DA4B8270-0E28-42B8-805C-D65025C6F708}" destId="{A7D44C5E-E72E-4415-9DF6-435F277DEC6F}" srcOrd="5" destOrd="0" presId="urn:microsoft.com/office/officeart/2008/layout/VerticalAccentList"/>
    <dgm:cxn modelId="{6013AFAA-DCC8-407D-A5AA-92AD40CC0869}" type="presParOf" srcId="{DA4B8270-0E28-42B8-805C-D65025C6F708}" destId="{A1FCEA69-2113-4594-8973-44CAEBC919C2}" srcOrd="6" destOrd="0" presId="urn:microsoft.com/office/officeart/2008/layout/VerticalAccentList"/>
    <dgm:cxn modelId="{793C3530-0572-417A-8DF1-42565E88A814}" type="presParOf" srcId="{DA4B8270-0E28-42B8-805C-D65025C6F708}" destId="{C297757D-1869-4063-BD11-828A6F8AD474}" srcOrd="7" destOrd="0" presId="urn:microsoft.com/office/officeart/2008/layout/VerticalAccentList"/>
    <dgm:cxn modelId="{FF370C96-4EAD-49BE-B667-76EFD120F7DC}" type="presParOf" srcId="{52DC1983-22CF-465E-A43B-0CA1B0A1A752}" destId="{9A60D35A-D58D-42F6-9527-D304F06B5C4B}" srcOrd="5" destOrd="0" presId="urn:microsoft.com/office/officeart/2008/layout/VerticalAccentList"/>
    <dgm:cxn modelId="{434C9DB1-4DED-452F-81EB-610D24DAF9DB}" type="presParOf" srcId="{52DC1983-22CF-465E-A43B-0CA1B0A1A752}" destId="{ABB6C07C-7C92-4768-BDC1-61104623FA8E}" srcOrd="6" destOrd="0" presId="urn:microsoft.com/office/officeart/2008/layout/VerticalAccentList"/>
    <dgm:cxn modelId="{41B14232-E632-4A04-9683-733FCD612FC2}" type="presParOf" srcId="{ABB6C07C-7C92-4768-BDC1-61104623FA8E}" destId="{006D7473-6FD5-427E-8A15-CF2A207AEAFB}" srcOrd="0" destOrd="0" presId="urn:microsoft.com/office/officeart/2008/layout/VerticalAccentList"/>
    <dgm:cxn modelId="{EF11BEC9-1661-407B-B0CB-EB4C0B0AB4D4}" type="presParOf" srcId="{52DC1983-22CF-465E-A43B-0CA1B0A1A752}" destId="{251A7119-67AF-4FD6-A0C4-D15F0FA1EBE7}" srcOrd="7" destOrd="0" presId="urn:microsoft.com/office/officeart/2008/layout/VerticalAccentList"/>
    <dgm:cxn modelId="{7119ABD0-B8C3-4AAE-89E7-A9024CDFD35D}" type="presParOf" srcId="{251A7119-67AF-4FD6-A0C4-D15F0FA1EBE7}" destId="{548303A4-423E-492F-9DCB-B329A1A6FB72}" srcOrd="0" destOrd="0" presId="urn:microsoft.com/office/officeart/2008/layout/VerticalAccentList"/>
    <dgm:cxn modelId="{BCFB91C2-1C11-4394-95B3-38DBF59A0290}" type="presParOf" srcId="{251A7119-67AF-4FD6-A0C4-D15F0FA1EBE7}" destId="{5BD642C1-5F5E-4564-96C2-BF0A9E4B0682}" srcOrd="1" destOrd="0" presId="urn:microsoft.com/office/officeart/2008/layout/VerticalAccentList"/>
    <dgm:cxn modelId="{AD038646-0576-45A1-8EDD-E00782AC0ACE}" type="presParOf" srcId="{251A7119-67AF-4FD6-A0C4-D15F0FA1EBE7}" destId="{EDA33F67-5E76-428D-915F-C038299015D3}" srcOrd="2" destOrd="0" presId="urn:microsoft.com/office/officeart/2008/layout/VerticalAccentList"/>
    <dgm:cxn modelId="{0FE363A1-316E-428F-8EDD-C64E06F4197D}" type="presParOf" srcId="{251A7119-67AF-4FD6-A0C4-D15F0FA1EBE7}" destId="{055A61D8-9226-4535-B0EC-2495BA5C68AB}" srcOrd="3" destOrd="0" presId="urn:microsoft.com/office/officeart/2008/layout/VerticalAccentList"/>
    <dgm:cxn modelId="{01DE8DBF-4B44-4F43-A481-8EE1E693196D}" type="presParOf" srcId="{251A7119-67AF-4FD6-A0C4-D15F0FA1EBE7}" destId="{5A8206D2-D93C-4555-BF8F-73ABEA6E0699}" srcOrd="4" destOrd="0" presId="urn:microsoft.com/office/officeart/2008/layout/VerticalAccentList"/>
    <dgm:cxn modelId="{C1BBA85F-E9DF-4DA2-9FD7-E6EC72080556}" type="presParOf" srcId="{251A7119-67AF-4FD6-A0C4-D15F0FA1EBE7}" destId="{267913EC-F072-42C8-9416-EE7CA4D1FA82}" srcOrd="5" destOrd="0" presId="urn:microsoft.com/office/officeart/2008/layout/VerticalAccentList"/>
    <dgm:cxn modelId="{3A3953FD-2990-4114-B3EB-7E6E79E5EFAB}" type="presParOf" srcId="{251A7119-67AF-4FD6-A0C4-D15F0FA1EBE7}" destId="{497A87F9-2DD9-4071-B902-4821F503DFFC}" srcOrd="6" destOrd="0" presId="urn:microsoft.com/office/officeart/2008/layout/VerticalAccentList"/>
    <dgm:cxn modelId="{C9377451-5367-487D-884F-B79C4FC508A8}" type="presParOf" srcId="{251A7119-67AF-4FD6-A0C4-D15F0FA1EBE7}" destId="{A584BDEE-5829-4C6E-AB6B-F9E61A0F7CA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02A088-1E12-4E3F-B887-8DF969CC6211}" type="doc">
      <dgm:prSet loTypeId="urn:microsoft.com/office/officeart/2008/layout/VerticalAccent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B4D532F3-A124-4640-B5CF-36D2E9089138}">
      <dgm:prSet phldrT="[文本]" custT="1"/>
      <dgm:spPr/>
      <dgm:t>
        <a:bodyPr/>
        <a:lstStyle/>
        <a:p>
          <a:r>
            <a:rPr lang="zh-CN" altLang="en-US" sz="1800" b="1" dirty="0" smtClean="0"/>
            <a:t>专业学位</a:t>
          </a:r>
          <a:endParaRPr lang="zh-CN" altLang="en-US" sz="1800" b="1" dirty="0"/>
        </a:p>
      </dgm:t>
    </dgm:pt>
    <dgm:pt modelId="{BEF8D007-4069-4CBF-B8A9-26C9DF8594B1}" type="parTrans" cxnId="{0E1D3C0B-B66A-467F-A84B-E5EAAC220514}">
      <dgm:prSet/>
      <dgm:spPr/>
      <dgm:t>
        <a:bodyPr/>
        <a:lstStyle/>
        <a:p>
          <a:endParaRPr lang="zh-CN" altLang="en-US"/>
        </a:p>
      </dgm:t>
    </dgm:pt>
    <dgm:pt modelId="{61F9F5BB-2B24-4DED-8B96-3BF15C6AD30F}" type="sibTrans" cxnId="{0E1D3C0B-B66A-467F-A84B-E5EAAC220514}">
      <dgm:prSet/>
      <dgm:spPr/>
      <dgm:t>
        <a:bodyPr/>
        <a:lstStyle/>
        <a:p>
          <a:endParaRPr lang="zh-CN" altLang="en-US"/>
        </a:p>
      </dgm:t>
    </dgm:pt>
    <dgm:pt modelId="{CA51444E-E9D9-4F85-B1EA-E2FB8D90BCB7}">
      <dgm:prSet phldrT="[文本]" custT="1"/>
      <dgm:spPr/>
      <dgm:t>
        <a:bodyPr/>
        <a:lstStyle/>
        <a:p>
          <a:pPr>
            <a:spcAft>
              <a:spcPct val="35000"/>
            </a:spcAft>
          </a:pPr>
          <a:endParaRPr lang="en-US" altLang="zh-CN" sz="1600" dirty="0" smtClean="0">
            <a:effectLst/>
            <a:latin typeface="+mn-lt"/>
          </a:endParaRPr>
        </a:p>
        <a:p>
          <a:pPr>
            <a:spcAft>
              <a:spcPct val="35000"/>
            </a:spcAft>
          </a:pPr>
          <a:endParaRPr lang="en-US" altLang="zh-CN" sz="1600" dirty="0" smtClean="0">
            <a:effectLst/>
            <a:latin typeface="+mn-lt"/>
          </a:endParaRPr>
        </a:p>
        <a:p>
          <a:pPr>
            <a:spcAft>
              <a:spcPts val="0"/>
            </a:spcAft>
          </a:pPr>
          <a:r>
            <a:rPr lang="zh-CN" altLang="en-US" sz="1600" dirty="0" smtClean="0">
              <a:effectLst/>
              <a:latin typeface="+mn-lt"/>
            </a:rPr>
            <a:t>召开专业学位综合改革会议，推行以专业胜任能力为核心的培养方案的实施；</a:t>
          </a:r>
          <a:endParaRPr lang="en-US" altLang="zh-CN" sz="1600" dirty="0" smtClean="0">
            <a:effectLst/>
            <a:latin typeface="+mn-lt"/>
          </a:endParaRPr>
        </a:p>
        <a:p>
          <a:pPr>
            <a:spcAft>
              <a:spcPts val="0"/>
            </a:spcAft>
          </a:pPr>
          <a:r>
            <a:rPr lang="zh-CN" altLang="en-US" sz="1600" dirty="0" smtClean="0">
              <a:effectLst/>
              <a:latin typeface="+mn-lt"/>
            </a:rPr>
            <a:t>承办江西省专业学位联盟工作会议，</a:t>
          </a:r>
          <a:r>
            <a:rPr lang="en-US" altLang="zh-CN" sz="1600" dirty="0" smtClean="0">
              <a:effectLst/>
              <a:latin typeface="+mn-lt"/>
            </a:rPr>
            <a:t>MPA</a:t>
          </a:r>
          <a:r>
            <a:rPr lang="zh-CN" altLang="en-US" sz="1600" dirty="0" smtClean="0">
              <a:effectLst/>
              <a:latin typeface="+mn-lt"/>
            </a:rPr>
            <a:t>、</a:t>
          </a:r>
          <a:r>
            <a:rPr lang="en-US" altLang="zh-CN" sz="1600" dirty="0" smtClean="0">
              <a:effectLst/>
              <a:latin typeface="+mn-lt"/>
            </a:rPr>
            <a:t>MBA</a:t>
          </a:r>
          <a:r>
            <a:rPr lang="zh-CN" altLang="en-US" sz="1600" dirty="0" smtClean="0">
              <a:effectLst/>
              <a:latin typeface="+mn-lt"/>
            </a:rPr>
            <a:t>确认为江西省综合改革试点单位和专业学位的盟主单位</a:t>
          </a:r>
          <a:endParaRPr lang="en-US" altLang="zh-CN" sz="1600" dirty="0" smtClean="0">
            <a:effectLst/>
            <a:latin typeface="+mn-lt"/>
          </a:endParaRPr>
        </a:p>
        <a:p>
          <a:pPr>
            <a:spcAft>
              <a:spcPct val="35000"/>
            </a:spcAft>
          </a:pPr>
          <a:endParaRPr lang="en-US" altLang="zh-CN" sz="1600" dirty="0" smtClean="0">
            <a:effectLst/>
            <a:latin typeface="+mn-lt"/>
          </a:endParaRPr>
        </a:p>
        <a:p>
          <a:pPr>
            <a:spcAft>
              <a:spcPct val="35000"/>
            </a:spcAft>
          </a:pPr>
          <a:endParaRPr lang="zh-CN" altLang="en-US" sz="1600" dirty="0">
            <a:effectLst/>
            <a:latin typeface="+mn-lt"/>
          </a:endParaRPr>
        </a:p>
      </dgm:t>
    </dgm:pt>
    <dgm:pt modelId="{559525CD-8BD0-47C4-ABAD-F1EDAB874E65}" type="parTrans" cxnId="{EA579A11-1FB0-4575-934C-F2551716A18D}">
      <dgm:prSet/>
      <dgm:spPr/>
      <dgm:t>
        <a:bodyPr/>
        <a:lstStyle/>
        <a:p>
          <a:endParaRPr lang="zh-CN" altLang="en-US"/>
        </a:p>
      </dgm:t>
    </dgm:pt>
    <dgm:pt modelId="{2FDC4592-2EA8-4B63-BDAF-361017E56B17}" type="sibTrans" cxnId="{EA579A11-1FB0-4575-934C-F2551716A18D}">
      <dgm:prSet/>
      <dgm:spPr/>
      <dgm:t>
        <a:bodyPr/>
        <a:lstStyle/>
        <a:p>
          <a:endParaRPr lang="zh-CN" altLang="en-US"/>
        </a:p>
      </dgm:t>
    </dgm:pt>
    <dgm:pt modelId="{E10B8951-0780-4321-AD4C-865E6F61741A}">
      <dgm:prSet phldrT="[文本]" custT="1"/>
      <dgm:spPr/>
      <dgm:t>
        <a:bodyPr/>
        <a:lstStyle/>
        <a:p>
          <a:r>
            <a:rPr lang="zh-CN" altLang="en-US" sz="1800" b="1" dirty="0" smtClean="0"/>
            <a:t>学术型研究生</a:t>
          </a:r>
          <a:endParaRPr lang="zh-CN" altLang="en-US" sz="1800" b="1" dirty="0"/>
        </a:p>
      </dgm:t>
    </dgm:pt>
    <dgm:pt modelId="{6FA2B6C8-213D-4F15-9B2D-777F1F520598}" type="parTrans" cxnId="{045A5813-C120-433D-9CC1-B7067AAFBB37}">
      <dgm:prSet/>
      <dgm:spPr/>
      <dgm:t>
        <a:bodyPr/>
        <a:lstStyle/>
        <a:p>
          <a:endParaRPr lang="zh-CN" altLang="en-US"/>
        </a:p>
      </dgm:t>
    </dgm:pt>
    <dgm:pt modelId="{516E6FE8-477D-460B-9215-DC1060EC49C2}" type="sibTrans" cxnId="{045A5813-C120-433D-9CC1-B7067AAFBB37}">
      <dgm:prSet/>
      <dgm:spPr/>
      <dgm:t>
        <a:bodyPr/>
        <a:lstStyle/>
        <a:p>
          <a:endParaRPr lang="zh-CN" altLang="en-US"/>
        </a:p>
      </dgm:t>
    </dgm:pt>
    <dgm:pt modelId="{6C14BFE7-FF71-415D-AA97-634895B0DA3E}">
      <dgm:prSet phldrT="[文本]" custT="1"/>
      <dgm:spPr/>
      <dgm:t>
        <a:bodyPr/>
        <a:lstStyle/>
        <a:p>
          <a:pPr>
            <a:spcAft>
              <a:spcPts val="0"/>
            </a:spcAft>
          </a:pPr>
          <a:r>
            <a:rPr lang="zh-CN" altLang="en-US" sz="1600" dirty="0" smtClean="0">
              <a:effectLst/>
              <a:latin typeface="+mn-lt"/>
            </a:rPr>
            <a:t>以优质课程建设为重点 ，进行学术型研究生综合改革试点的选拔工作 ；</a:t>
          </a:r>
          <a:endParaRPr lang="en-US" altLang="zh-CN" sz="1600" dirty="0" smtClean="0">
            <a:effectLst/>
            <a:latin typeface="+mn-lt"/>
          </a:endParaRPr>
        </a:p>
      </dgm:t>
    </dgm:pt>
    <dgm:pt modelId="{9F4E1FA1-A3B8-4905-BF27-EDD83F1246C7}" type="parTrans" cxnId="{1DDC6CCC-F8E6-4258-9EF5-4653742AE1C4}">
      <dgm:prSet/>
      <dgm:spPr/>
      <dgm:t>
        <a:bodyPr/>
        <a:lstStyle/>
        <a:p>
          <a:endParaRPr lang="zh-CN" altLang="en-US"/>
        </a:p>
      </dgm:t>
    </dgm:pt>
    <dgm:pt modelId="{2DD51361-F47E-45B3-850D-6AF729BFCDAA}" type="sibTrans" cxnId="{1DDC6CCC-F8E6-4258-9EF5-4653742AE1C4}">
      <dgm:prSet/>
      <dgm:spPr/>
      <dgm:t>
        <a:bodyPr/>
        <a:lstStyle/>
        <a:p>
          <a:endParaRPr lang="zh-CN" altLang="en-US"/>
        </a:p>
      </dgm:t>
    </dgm:pt>
    <dgm:pt modelId="{AED1F325-9014-48F2-A829-850434C157E2}">
      <dgm:prSet phldrT="[文本]" custT="1"/>
      <dgm:spPr/>
      <dgm:t>
        <a:bodyPr/>
        <a:lstStyle/>
        <a:p>
          <a:r>
            <a:rPr lang="zh-CN" altLang="en-US" sz="1800" b="1" dirty="0" smtClean="0"/>
            <a:t>国际研究生培养</a:t>
          </a:r>
          <a:endParaRPr lang="zh-CN" altLang="en-US" sz="1800" b="1" dirty="0"/>
        </a:p>
      </dgm:t>
    </dgm:pt>
    <dgm:pt modelId="{E9448E85-0081-43E5-AEB5-2833036A95C9}" type="parTrans" cxnId="{8D0E3495-E1AD-4B9F-8B32-894D3D33538C}">
      <dgm:prSet/>
      <dgm:spPr/>
      <dgm:t>
        <a:bodyPr/>
        <a:lstStyle/>
        <a:p>
          <a:endParaRPr lang="zh-CN" altLang="en-US"/>
        </a:p>
      </dgm:t>
    </dgm:pt>
    <dgm:pt modelId="{526A17DD-3F41-46FC-8099-3735A54727E7}" type="sibTrans" cxnId="{8D0E3495-E1AD-4B9F-8B32-894D3D33538C}">
      <dgm:prSet/>
      <dgm:spPr/>
      <dgm:t>
        <a:bodyPr/>
        <a:lstStyle/>
        <a:p>
          <a:endParaRPr lang="zh-CN" altLang="en-US"/>
        </a:p>
      </dgm:t>
    </dgm:pt>
    <dgm:pt modelId="{156AEEA7-09A0-4BC8-8E46-D8FBFEF5D77C}">
      <dgm:prSet phldrT="[文本]" custT="1"/>
      <dgm:spPr/>
      <dgm:t>
        <a:bodyPr/>
        <a:lstStyle/>
        <a:p>
          <a:r>
            <a:rPr lang="zh-CN" altLang="en-US" sz="1600" dirty="0" smtClean="0"/>
            <a:t>规范了国际留学生的培养与学位授予工作，起草</a:t>
          </a:r>
          <a:r>
            <a:rPr lang="en-US" altLang="zh-CN" sz="1600" dirty="0" smtClean="0"/>
            <a:t>《</a:t>
          </a:r>
          <a:r>
            <a:rPr lang="zh-CN" altLang="en-US" sz="1600" dirty="0" smtClean="0"/>
            <a:t>外国来华研究生培养管理办法</a:t>
          </a:r>
          <a:r>
            <a:rPr lang="en-US" altLang="zh-CN" sz="1600" dirty="0" smtClean="0"/>
            <a:t>》</a:t>
          </a:r>
          <a:r>
            <a:rPr lang="zh-CN" altLang="en-US" sz="1600" dirty="0" smtClean="0"/>
            <a:t>，翻译了相关的管理制度</a:t>
          </a:r>
          <a:endParaRPr lang="en-US" altLang="zh-CN" sz="1600" dirty="0" smtClean="0"/>
        </a:p>
      </dgm:t>
    </dgm:pt>
    <dgm:pt modelId="{AEB11846-9CC5-4FFE-A17A-005074C9A0B6}" type="parTrans" cxnId="{358ADF55-7EB2-4742-A03F-FC89D71A86C8}">
      <dgm:prSet/>
      <dgm:spPr/>
      <dgm:t>
        <a:bodyPr/>
        <a:lstStyle/>
        <a:p>
          <a:endParaRPr lang="zh-CN" altLang="en-US"/>
        </a:p>
      </dgm:t>
    </dgm:pt>
    <dgm:pt modelId="{A0350FF0-CC68-46BA-BCD1-1341BD895DC9}" type="sibTrans" cxnId="{358ADF55-7EB2-4742-A03F-FC89D71A86C8}">
      <dgm:prSet/>
      <dgm:spPr/>
      <dgm:t>
        <a:bodyPr/>
        <a:lstStyle/>
        <a:p>
          <a:endParaRPr lang="zh-CN" altLang="en-US"/>
        </a:p>
      </dgm:t>
    </dgm:pt>
    <dgm:pt modelId="{52DC1983-22CF-465E-A43B-0CA1B0A1A752}" type="pres">
      <dgm:prSet presAssocID="{DD02A088-1E12-4E3F-B887-8DF969CC621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3600CE95-71E6-41C1-A08A-5F02A91C675A}" type="pres">
      <dgm:prSet presAssocID="{B4D532F3-A124-4640-B5CF-36D2E9089138}" presName="parenttextcomposite" presStyleCnt="0"/>
      <dgm:spPr/>
    </dgm:pt>
    <dgm:pt modelId="{B01DA57F-DDF5-4BA1-98B1-57867B5CA4B6}" type="pres">
      <dgm:prSet presAssocID="{B4D532F3-A124-4640-B5CF-36D2E9089138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5642DFC-0CFA-4AD7-8A15-523FAF628899}" type="pres">
      <dgm:prSet presAssocID="{B4D532F3-A124-4640-B5CF-36D2E9089138}" presName="composite" presStyleCnt="0"/>
      <dgm:spPr/>
    </dgm:pt>
    <dgm:pt modelId="{64700645-08B5-4B8D-AC87-FE150E34865E}" type="pres">
      <dgm:prSet presAssocID="{B4D532F3-A124-4640-B5CF-36D2E9089138}" presName="chevron1" presStyleLbl="alignNode1" presStyleIdx="0" presStyleCnt="21"/>
      <dgm:spPr/>
    </dgm:pt>
    <dgm:pt modelId="{85086BBF-DC5B-44B9-9E1F-D0914A2CA23C}" type="pres">
      <dgm:prSet presAssocID="{B4D532F3-A124-4640-B5CF-36D2E9089138}" presName="chevron2" presStyleLbl="alignNode1" presStyleIdx="1" presStyleCnt="21"/>
      <dgm:spPr/>
    </dgm:pt>
    <dgm:pt modelId="{11C18AE2-69CB-4BFD-9957-2583B1140E9F}" type="pres">
      <dgm:prSet presAssocID="{B4D532F3-A124-4640-B5CF-36D2E9089138}" presName="chevron3" presStyleLbl="alignNode1" presStyleIdx="2" presStyleCnt="21"/>
      <dgm:spPr/>
    </dgm:pt>
    <dgm:pt modelId="{8811E1C2-059D-4824-B3C5-163A2E16D0B8}" type="pres">
      <dgm:prSet presAssocID="{B4D532F3-A124-4640-B5CF-36D2E9089138}" presName="chevron4" presStyleLbl="alignNode1" presStyleIdx="3" presStyleCnt="21"/>
      <dgm:spPr/>
    </dgm:pt>
    <dgm:pt modelId="{7F4A36D0-2C3D-4371-BCDB-B413955E7D2A}" type="pres">
      <dgm:prSet presAssocID="{B4D532F3-A124-4640-B5CF-36D2E9089138}" presName="chevron5" presStyleLbl="alignNode1" presStyleIdx="4" presStyleCnt="21"/>
      <dgm:spPr/>
    </dgm:pt>
    <dgm:pt modelId="{787C8DB6-753A-40BD-8609-8CEC3C3E8F1E}" type="pres">
      <dgm:prSet presAssocID="{B4D532F3-A124-4640-B5CF-36D2E9089138}" presName="chevron6" presStyleLbl="alignNode1" presStyleIdx="5" presStyleCnt="21"/>
      <dgm:spPr/>
    </dgm:pt>
    <dgm:pt modelId="{6F62DA40-EB8E-4973-B6DA-1521BA8823DA}" type="pres">
      <dgm:prSet presAssocID="{B4D532F3-A124-4640-B5CF-36D2E9089138}" presName="chevron7" presStyleLbl="alignNode1" presStyleIdx="6" presStyleCnt="21"/>
      <dgm:spPr/>
    </dgm:pt>
    <dgm:pt modelId="{0ADAF621-286E-458F-8E80-77A0B9A00145}" type="pres">
      <dgm:prSet presAssocID="{B4D532F3-A124-4640-B5CF-36D2E9089138}" presName="childtext" presStyleLbl="solidFgAcc1" presStyleIdx="0" presStyleCnt="3" custScaleX="126325" custScaleY="178348" custLinFactNeighborX="-1178" custLinFactNeighborY="-255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71B46A0-FC4B-4D23-9EEC-58FD2449B2DD}" type="pres">
      <dgm:prSet presAssocID="{61F9F5BB-2B24-4DED-8B96-3BF15C6AD30F}" presName="sibTrans" presStyleCnt="0"/>
      <dgm:spPr/>
    </dgm:pt>
    <dgm:pt modelId="{6DABF08E-F66C-49B6-B73D-659E31A1BDF0}" type="pres">
      <dgm:prSet presAssocID="{E10B8951-0780-4321-AD4C-865E6F61741A}" presName="parenttextcomposite" presStyleCnt="0"/>
      <dgm:spPr/>
    </dgm:pt>
    <dgm:pt modelId="{17D34FD4-43FF-4D88-9514-68E6D9475113}" type="pres">
      <dgm:prSet presAssocID="{E10B8951-0780-4321-AD4C-865E6F61741A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A4B8270-0E28-42B8-805C-D65025C6F708}" type="pres">
      <dgm:prSet presAssocID="{E10B8951-0780-4321-AD4C-865E6F61741A}" presName="composite" presStyleCnt="0"/>
      <dgm:spPr/>
    </dgm:pt>
    <dgm:pt modelId="{1B99F499-BDC4-45CF-B908-010C3AD19010}" type="pres">
      <dgm:prSet presAssocID="{E10B8951-0780-4321-AD4C-865E6F61741A}" presName="chevron1" presStyleLbl="alignNode1" presStyleIdx="7" presStyleCnt="21"/>
      <dgm:spPr/>
    </dgm:pt>
    <dgm:pt modelId="{E6E9BFC4-82C1-4C91-A2AA-856376E162B8}" type="pres">
      <dgm:prSet presAssocID="{E10B8951-0780-4321-AD4C-865E6F61741A}" presName="chevron2" presStyleLbl="alignNode1" presStyleIdx="8" presStyleCnt="21"/>
      <dgm:spPr/>
    </dgm:pt>
    <dgm:pt modelId="{520148E9-2287-4F88-B70F-3ED5D6663948}" type="pres">
      <dgm:prSet presAssocID="{E10B8951-0780-4321-AD4C-865E6F61741A}" presName="chevron3" presStyleLbl="alignNode1" presStyleIdx="9" presStyleCnt="21"/>
      <dgm:spPr/>
    </dgm:pt>
    <dgm:pt modelId="{ECFA596D-342D-45F7-BAEE-FADFFB235B9B}" type="pres">
      <dgm:prSet presAssocID="{E10B8951-0780-4321-AD4C-865E6F61741A}" presName="chevron4" presStyleLbl="alignNode1" presStyleIdx="10" presStyleCnt="21"/>
      <dgm:spPr/>
    </dgm:pt>
    <dgm:pt modelId="{7292B9D5-A498-4541-A051-B74C7BF234A5}" type="pres">
      <dgm:prSet presAssocID="{E10B8951-0780-4321-AD4C-865E6F61741A}" presName="chevron5" presStyleLbl="alignNode1" presStyleIdx="11" presStyleCnt="21"/>
      <dgm:spPr/>
    </dgm:pt>
    <dgm:pt modelId="{A7D44C5E-E72E-4415-9DF6-435F277DEC6F}" type="pres">
      <dgm:prSet presAssocID="{E10B8951-0780-4321-AD4C-865E6F61741A}" presName="chevron6" presStyleLbl="alignNode1" presStyleIdx="12" presStyleCnt="21"/>
      <dgm:spPr/>
    </dgm:pt>
    <dgm:pt modelId="{A1FCEA69-2113-4594-8973-44CAEBC919C2}" type="pres">
      <dgm:prSet presAssocID="{E10B8951-0780-4321-AD4C-865E6F61741A}" presName="chevron7" presStyleLbl="alignNode1" presStyleIdx="13" presStyleCnt="21" custScaleY="105465"/>
      <dgm:spPr/>
    </dgm:pt>
    <dgm:pt modelId="{C297757D-1869-4063-BD11-828A6F8AD474}" type="pres">
      <dgm:prSet presAssocID="{E10B8951-0780-4321-AD4C-865E6F61741A}" presName="childtext" presStyleLbl="solidFgAcc1" presStyleIdx="1" presStyleCnt="3" custScaleY="90627" custLinFactNeighborX="-44" custLinFactNeighborY="-369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A60D35A-D58D-42F6-9527-D304F06B5C4B}" type="pres">
      <dgm:prSet presAssocID="{516E6FE8-477D-460B-9215-DC1060EC49C2}" presName="sibTrans" presStyleCnt="0"/>
      <dgm:spPr/>
    </dgm:pt>
    <dgm:pt modelId="{ABB6C07C-7C92-4768-BDC1-61104623FA8E}" type="pres">
      <dgm:prSet presAssocID="{AED1F325-9014-48F2-A829-850434C157E2}" presName="parenttextcomposite" presStyleCnt="0"/>
      <dgm:spPr/>
    </dgm:pt>
    <dgm:pt modelId="{006D7473-6FD5-427E-8A15-CF2A207AEAFB}" type="pres">
      <dgm:prSet presAssocID="{AED1F325-9014-48F2-A829-850434C157E2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51A7119-67AF-4FD6-A0C4-D15F0FA1EBE7}" type="pres">
      <dgm:prSet presAssocID="{AED1F325-9014-48F2-A829-850434C157E2}" presName="composite" presStyleCnt="0"/>
      <dgm:spPr/>
    </dgm:pt>
    <dgm:pt modelId="{548303A4-423E-492F-9DCB-B329A1A6FB72}" type="pres">
      <dgm:prSet presAssocID="{AED1F325-9014-48F2-A829-850434C157E2}" presName="chevron1" presStyleLbl="alignNode1" presStyleIdx="14" presStyleCnt="21"/>
      <dgm:spPr/>
    </dgm:pt>
    <dgm:pt modelId="{5BD642C1-5F5E-4564-96C2-BF0A9E4B0682}" type="pres">
      <dgm:prSet presAssocID="{AED1F325-9014-48F2-A829-850434C157E2}" presName="chevron2" presStyleLbl="alignNode1" presStyleIdx="15" presStyleCnt="21"/>
      <dgm:spPr/>
    </dgm:pt>
    <dgm:pt modelId="{EDA33F67-5E76-428D-915F-C038299015D3}" type="pres">
      <dgm:prSet presAssocID="{AED1F325-9014-48F2-A829-850434C157E2}" presName="chevron3" presStyleLbl="alignNode1" presStyleIdx="16" presStyleCnt="21"/>
      <dgm:spPr/>
    </dgm:pt>
    <dgm:pt modelId="{055A61D8-9226-4535-B0EC-2495BA5C68AB}" type="pres">
      <dgm:prSet presAssocID="{AED1F325-9014-48F2-A829-850434C157E2}" presName="chevron4" presStyleLbl="alignNode1" presStyleIdx="17" presStyleCnt="21"/>
      <dgm:spPr/>
    </dgm:pt>
    <dgm:pt modelId="{5A8206D2-D93C-4555-BF8F-73ABEA6E0699}" type="pres">
      <dgm:prSet presAssocID="{AED1F325-9014-48F2-A829-850434C157E2}" presName="chevron5" presStyleLbl="alignNode1" presStyleIdx="18" presStyleCnt="21"/>
      <dgm:spPr/>
    </dgm:pt>
    <dgm:pt modelId="{267913EC-F072-42C8-9416-EE7CA4D1FA82}" type="pres">
      <dgm:prSet presAssocID="{AED1F325-9014-48F2-A829-850434C157E2}" presName="chevron6" presStyleLbl="alignNode1" presStyleIdx="19" presStyleCnt="21"/>
      <dgm:spPr/>
    </dgm:pt>
    <dgm:pt modelId="{497A87F9-2DD9-4071-B902-4821F503DFFC}" type="pres">
      <dgm:prSet presAssocID="{AED1F325-9014-48F2-A829-850434C157E2}" presName="chevron7" presStyleLbl="alignNode1" presStyleIdx="20" presStyleCnt="21" custScaleX="113484"/>
      <dgm:spPr/>
    </dgm:pt>
    <dgm:pt modelId="{A584BDEE-5829-4C6E-AB6B-F9E61A0F7CAC}" type="pres">
      <dgm:prSet presAssocID="{AED1F325-9014-48F2-A829-850434C157E2}" presName="childtext" presStyleLbl="solidFgAcc1" presStyleIdx="2" presStyleCnt="3" custScaleX="11461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F3117BB-A487-433F-B7E7-2742BCF8EED6}" type="presOf" srcId="{E10B8951-0780-4321-AD4C-865E6F61741A}" destId="{17D34FD4-43FF-4D88-9514-68E6D9475113}" srcOrd="0" destOrd="0" presId="urn:microsoft.com/office/officeart/2008/layout/VerticalAccentList"/>
    <dgm:cxn modelId="{C9570C35-16AB-48DF-A3D5-A0F475B58C6A}" type="presOf" srcId="{156AEEA7-09A0-4BC8-8E46-D8FBFEF5D77C}" destId="{A584BDEE-5829-4C6E-AB6B-F9E61A0F7CAC}" srcOrd="0" destOrd="0" presId="urn:microsoft.com/office/officeart/2008/layout/VerticalAccentList"/>
    <dgm:cxn modelId="{358ADF55-7EB2-4742-A03F-FC89D71A86C8}" srcId="{AED1F325-9014-48F2-A829-850434C157E2}" destId="{156AEEA7-09A0-4BC8-8E46-D8FBFEF5D77C}" srcOrd="0" destOrd="0" parTransId="{AEB11846-9CC5-4FFE-A17A-005074C9A0B6}" sibTransId="{A0350FF0-CC68-46BA-BCD1-1341BD895DC9}"/>
    <dgm:cxn modelId="{EA579A11-1FB0-4575-934C-F2551716A18D}" srcId="{B4D532F3-A124-4640-B5CF-36D2E9089138}" destId="{CA51444E-E9D9-4F85-B1EA-E2FB8D90BCB7}" srcOrd="0" destOrd="0" parTransId="{559525CD-8BD0-47C4-ABAD-F1EDAB874E65}" sibTransId="{2FDC4592-2EA8-4B63-BDAF-361017E56B17}"/>
    <dgm:cxn modelId="{0E1D3C0B-B66A-467F-A84B-E5EAAC220514}" srcId="{DD02A088-1E12-4E3F-B887-8DF969CC6211}" destId="{B4D532F3-A124-4640-B5CF-36D2E9089138}" srcOrd="0" destOrd="0" parTransId="{BEF8D007-4069-4CBF-B8A9-26C9DF8594B1}" sibTransId="{61F9F5BB-2B24-4DED-8B96-3BF15C6AD30F}"/>
    <dgm:cxn modelId="{045A5813-C120-433D-9CC1-B7067AAFBB37}" srcId="{DD02A088-1E12-4E3F-B887-8DF969CC6211}" destId="{E10B8951-0780-4321-AD4C-865E6F61741A}" srcOrd="1" destOrd="0" parTransId="{6FA2B6C8-213D-4F15-9B2D-777F1F520598}" sibTransId="{516E6FE8-477D-460B-9215-DC1060EC49C2}"/>
    <dgm:cxn modelId="{8D0E3495-E1AD-4B9F-8B32-894D3D33538C}" srcId="{DD02A088-1E12-4E3F-B887-8DF969CC6211}" destId="{AED1F325-9014-48F2-A829-850434C157E2}" srcOrd="2" destOrd="0" parTransId="{E9448E85-0081-43E5-AEB5-2833036A95C9}" sibTransId="{526A17DD-3F41-46FC-8099-3735A54727E7}"/>
    <dgm:cxn modelId="{C5D7D5B4-6A2C-4201-9DAB-6D68772C5E67}" type="presOf" srcId="{6C14BFE7-FF71-415D-AA97-634895B0DA3E}" destId="{C297757D-1869-4063-BD11-828A6F8AD474}" srcOrd="0" destOrd="0" presId="urn:microsoft.com/office/officeart/2008/layout/VerticalAccentList"/>
    <dgm:cxn modelId="{6AD08F0E-B51D-4506-941A-C4ADD23FA277}" type="presOf" srcId="{B4D532F3-A124-4640-B5CF-36D2E9089138}" destId="{B01DA57F-DDF5-4BA1-98B1-57867B5CA4B6}" srcOrd="0" destOrd="0" presId="urn:microsoft.com/office/officeart/2008/layout/VerticalAccentList"/>
    <dgm:cxn modelId="{0CF2638F-4502-4333-8FB2-E9713E5872A7}" type="presOf" srcId="{DD02A088-1E12-4E3F-B887-8DF969CC6211}" destId="{52DC1983-22CF-465E-A43B-0CA1B0A1A752}" srcOrd="0" destOrd="0" presId="urn:microsoft.com/office/officeart/2008/layout/VerticalAccentList"/>
    <dgm:cxn modelId="{1DDC6CCC-F8E6-4258-9EF5-4653742AE1C4}" srcId="{E10B8951-0780-4321-AD4C-865E6F61741A}" destId="{6C14BFE7-FF71-415D-AA97-634895B0DA3E}" srcOrd="0" destOrd="0" parTransId="{9F4E1FA1-A3B8-4905-BF27-EDD83F1246C7}" sibTransId="{2DD51361-F47E-45B3-850D-6AF729BFCDAA}"/>
    <dgm:cxn modelId="{862B5DC9-D836-44C2-88B9-6441F87A2EB4}" type="presOf" srcId="{CA51444E-E9D9-4F85-B1EA-E2FB8D90BCB7}" destId="{0ADAF621-286E-458F-8E80-77A0B9A00145}" srcOrd="0" destOrd="0" presId="urn:microsoft.com/office/officeart/2008/layout/VerticalAccentList"/>
    <dgm:cxn modelId="{768B1080-8546-42FD-92A5-9F6CD6BB9C95}" type="presOf" srcId="{AED1F325-9014-48F2-A829-850434C157E2}" destId="{006D7473-6FD5-427E-8A15-CF2A207AEAFB}" srcOrd="0" destOrd="0" presId="urn:microsoft.com/office/officeart/2008/layout/VerticalAccentList"/>
    <dgm:cxn modelId="{4405D3D9-1FAD-4E1D-BFFB-2F94F5BFB728}" type="presParOf" srcId="{52DC1983-22CF-465E-A43B-0CA1B0A1A752}" destId="{3600CE95-71E6-41C1-A08A-5F02A91C675A}" srcOrd="0" destOrd="0" presId="urn:microsoft.com/office/officeart/2008/layout/VerticalAccentList"/>
    <dgm:cxn modelId="{40D74B2D-163F-4388-BF67-AD6BF9BE3980}" type="presParOf" srcId="{3600CE95-71E6-41C1-A08A-5F02A91C675A}" destId="{B01DA57F-DDF5-4BA1-98B1-57867B5CA4B6}" srcOrd="0" destOrd="0" presId="urn:microsoft.com/office/officeart/2008/layout/VerticalAccentList"/>
    <dgm:cxn modelId="{0A00FBA2-C837-4262-8D3B-EDB705F537B3}" type="presParOf" srcId="{52DC1983-22CF-465E-A43B-0CA1B0A1A752}" destId="{B5642DFC-0CFA-4AD7-8A15-523FAF628899}" srcOrd="1" destOrd="0" presId="urn:microsoft.com/office/officeart/2008/layout/VerticalAccentList"/>
    <dgm:cxn modelId="{9BFC81D4-6AA6-459A-9AE3-1900D63D2475}" type="presParOf" srcId="{B5642DFC-0CFA-4AD7-8A15-523FAF628899}" destId="{64700645-08B5-4B8D-AC87-FE150E34865E}" srcOrd="0" destOrd="0" presId="urn:microsoft.com/office/officeart/2008/layout/VerticalAccentList"/>
    <dgm:cxn modelId="{363FC684-73E3-41C5-8DFA-5CBA35A5002A}" type="presParOf" srcId="{B5642DFC-0CFA-4AD7-8A15-523FAF628899}" destId="{85086BBF-DC5B-44B9-9E1F-D0914A2CA23C}" srcOrd="1" destOrd="0" presId="urn:microsoft.com/office/officeart/2008/layout/VerticalAccentList"/>
    <dgm:cxn modelId="{A84809B7-924A-4456-A4BE-A49FAAAB0BBE}" type="presParOf" srcId="{B5642DFC-0CFA-4AD7-8A15-523FAF628899}" destId="{11C18AE2-69CB-4BFD-9957-2583B1140E9F}" srcOrd="2" destOrd="0" presId="urn:microsoft.com/office/officeart/2008/layout/VerticalAccentList"/>
    <dgm:cxn modelId="{9654D32F-DEC5-49B4-9D9A-31C3876B353C}" type="presParOf" srcId="{B5642DFC-0CFA-4AD7-8A15-523FAF628899}" destId="{8811E1C2-059D-4824-B3C5-163A2E16D0B8}" srcOrd="3" destOrd="0" presId="urn:microsoft.com/office/officeart/2008/layout/VerticalAccentList"/>
    <dgm:cxn modelId="{E69B1434-D854-447F-AF95-EDD30ABFED4B}" type="presParOf" srcId="{B5642DFC-0CFA-4AD7-8A15-523FAF628899}" destId="{7F4A36D0-2C3D-4371-BCDB-B413955E7D2A}" srcOrd="4" destOrd="0" presId="urn:microsoft.com/office/officeart/2008/layout/VerticalAccentList"/>
    <dgm:cxn modelId="{F4B31C9C-DF87-4479-BFF2-990B9F767AFC}" type="presParOf" srcId="{B5642DFC-0CFA-4AD7-8A15-523FAF628899}" destId="{787C8DB6-753A-40BD-8609-8CEC3C3E8F1E}" srcOrd="5" destOrd="0" presId="urn:microsoft.com/office/officeart/2008/layout/VerticalAccentList"/>
    <dgm:cxn modelId="{A5D95415-7FDD-42D0-A68B-12E3D01720EE}" type="presParOf" srcId="{B5642DFC-0CFA-4AD7-8A15-523FAF628899}" destId="{6F62DA40-EB8E-4973-B6DA-1521BA8823DA}" srcOrd="6" destOrd="0" presId="urn:microsoft.com/office/officeart/2008/layout/VerticalAccentList"/>
    <dgm:cxn modelId="{27DC9B3D-53B6-4DAC-A5B2-C2F6AF42433C}" type="presParOf" srcId="{B5642DFC-0CFA-4AD7-8A15-523FAF628899}" destId="{0ADAF621-286E-458F-8E80-77A0B9A00145}" srcOrd="7" destOrd="0" presId="urn:microsoft.com/office/officeart/2008/layout/VerticalAccentList"/>
    <dgm:cxn modelId="{23466586-313C-453E-9FB5-10736BF990D2}" type="presParOf" srcId="{52DC1983-22CF-465E-A43B-0CA1B0A1A752}" destId="{171B46A0-FC4B-4D23-9EEC-58FD2449B2DD}" srcOrd="2" destOrd="0" presId="urn:microsoft.com/office/officeart/2008/layout/VerticalAccentList"/>
    <dgm:cxn modelId="{F9DDC413-DF67-4629-8D98-44F9DDC3D2E1}" type="presParOf" srcId="{52DC1983-22CF-465E-A43B-0CA1B0A1A752}" destId="{6DABF08E-F66C-49B6-B73D-659E31A1BDF0}" srcOrd="3" destOrd="0" presId="urn:microsoft.com/office/officeart/2008/layout/VerticalAccentList"/>
    <dgm:cxn modelId="{488F30C0-7E83-4B80-BE48-ED9335B4CA53}" type="presParOf" srcId="{6DABF08E-F66C-49B6-B73D-659E31A1BDF0}" destId="{17D34FD4-43FF-4D88-9514-68E6D9475113}" srcOrd="0" destOrd="0" presId="urn:microsoft.com/office/officeart/2008/layout/VerticalAccentList"/>
    <dgm:cxn modelId="{F3B9C8D6-CFDA-4FA9-92F1-CD0FD140870D}" type="presParOf" srcId="{52DC1983-22CF-465E-A43B-0CA1B0A1A752}" destId="{DA4B8270-0E28-42B8-805C-D65025C6F708}" srcOrd="4" destOrd="0" presId="urn:microsoft.com/office/officeart/2008/layout/VerticalAccentList"/>
    <dgm:cxn modelId="{7E211732-16F6-452C-9F52-0D5953D81289}" type="presParOf" srcId="{DA4B8270-0E28-42B8-805C-D65025C6F708}" destId="{1B99F499-BDC4-45CF-B908-010C3AD19010}" srcOrd="0" destOrd="0" presId="urn:microsoft.com/office/officeart/2008/layout/VerticalAccentList"/>
    <dgm:cxn modelId="{D6977C67-D375-4E7C-9A4C-284CC9B133B5}" type="presParOf" srcId="{DA4B8270-0E28-42B8-805C-D65025C6F708}" destId="{E6E9BFC4-82C1-4C91-A2AA-856376E162B8}" srcOrd="1" destOrd="0" presId="urn:microsoft.com/office/officeart/2008/layout/VerticalAccentList"/>
    <dgm:cxn modelId="{3E52C106-0BCF-4193-BF13-C91478687E3E}" type="presParOf" srcId="{DA4B8270-0E28-42B8-805C-D65025C6F708}" destId="{520148E9-2287-4F88-B70F-3ED5D6663948}" srcOrd="2" destOrd="0" presId="urn:microsoft.com/office/officeart/2008/layout/VerticalAccentList"/>
    <dgm:cxn modelId="{6B33C2EC-5303-4634-9537-AD06E71DEB9A}" type="presParOf" srcId="{DA4B8270-0E28-42B8-805C-D65025C6F708}" destId="{ECFA596D-342D-45F7-BAEE-FADFFB235B9B}" srcOrd="3" destOrd="0" presId="urn:microsoft.com/office/officeart/2008/layout/VerticalAccentList"/>
    <dgm:cxn modelId="{CA3BC239-B309-46EC-93E6-355150306F3C}" type="presParOf" srcId="{DA4B8270-0E28-42B8-805C-D65025C6F708}" destId="{7292B9D5-A498-4541-A051-B74C7BF234A5}" srcOrd="4" destOrd="0" presId="urn:microsoft.com/office/officeart/2008/layout/VerticalAccentList"/>
    <dgm:cxn modelId="{940637B4-8FE8-4A4F-8262-C4AD837736C2}" type="presParOf" srcId="{DA4B8270-0E28-42B8-805C-D65025C6F708}" destId="{A7D44C5E-E72E-4415-9DF6-435F277DEC6F}" srcOrd="5" destOrd="0" presId="urn:microsoft.com/office/officeart/2008/layout/VerticalAccentList"/>
    <dgm:cxn modelId="{73050EFB-773C-4018-AF0A-5A9405F64B6B}" type="presParOf" srcId="{DA4B8270-0E28-42B8-805C-D65025C6F708}" destId="{A1FCEA69-2113-4594-8973-44CAEBC919C2}" srcOrd="6" destOrd="0" presId="urn:microsoft.com/office/officeart/2008/layout/VerticalAccentList"/>
    <dgm:cxn modelId="{6367D893-D72E-4F7E-BCAA-DBA4E88D81B1}" type="presParOf" srcId="{DA4B8270-0E28-42B8-805C-D65025C6F708}" destId="{C297757D-1869-4063-BD11-828A6F8AD474}" srcOrd="7" destOrd="0" presId="urn:microsoft.com/office/officeart/2008/layout/VerticalAccentList"/>
    <dgm:cxn modelId="{8EC24270-5A6B-4C32-A885-2604AE6403D7}" type="presParOf" srcId="{52DC1983-22CF-465E-A43B-0CA1B0A1A752}" destId="{9A60D35A-D58D-42F6-9527-D304F06B5C4B}" srcOrd="5" destOrd="0" presId="urn:microsoft.com/office/officeart/2008/layout/VerticalAccentList"/>
    <dgm:cxn modelId="{2288288B-4949-4E94-A0D3-27E6DF5EF722}" type="presParOf" srcId="{52DC1983-22CF-465E-A43B-0CA1B0A1A752}" destId="{ABB6C07C-7C92-4768-BDC1-61104623FA8E}" srcOrd="6" destOrd="0" presId="urn:microsoft.com/office/officeart/2008/layout/VerticalAccentList"/>
    <dgm:cxn modelId="{72A365B4-7920-4A23-A3B0-5010014033BC}" type="presParOf" srcId="{ABB6C07C-7C92-4768-BDC1-61104623FA8E}" destId="{006D7473-6FD5-427E-8A15-CF2A207AEAFB}" srcOrd="0" destOrd="0" presId="urn:microsoft.com/office/officeart/2008/layout/VerticalAccentList"/>
    <dgm:cxn modelId="{F115D21F-8102-423A-BEF0-769102517630}" type="presParOf" srcId="{52DC1983-22CF-465E-A43B-0CA1B0A1A752}" destId="{251A7119-67AF-4FD6-A0C4-D15F0FA1EBE7}" srcOrd="7" destOrd="0" presId="urn:microsoft.com/office/officeart/2008/layout/VerticalAccentList"/>
    <dgm:cxn modelId="{94EDC567-7567-4F46-80D0-24CC0540C4D4}" type="presParOf" srcId="{251A7119-67AF-4FD6-A0C4-D15F0FA1EBE7}" destId="{548303A4-423E-492F-9DCB-B329A1A6FB72}" srcOrd="0" destOrd="0" presId="urn:microsoft.com/office/officeart/2008/layout/VerticalAccentList"/>
    <dgm:cxn modelId="{10F7943E-8542-4A8A-B22C-9D57BC9E4AD6}" type="presParOf" srcId="{251A7119-67AF-4FD6-A0C4-D15F0FA1EBE7}" destId="{5BD642C1-5F5E-4564-96C2-BF0A9E4B0682}" srcOrd="1" destOrd="0" presId="urn:microsoft.com/office/officeart/2008/layout/VerticalAccentList"/>
    <dgm:cxn modelId="{AB8D124E-359D-47B2-A523-BC4A076035E9}" type="presParOf" srcId="{251A7119-67AF-4FD6-A0C4-D15F0FA1EBE7}" destId="{EDA33F67-5E76-428D-915F-C038299015D3}" srcOrd="2" destOrd="0" presId="urn:microsoft.com/office/officeart/2008/layout/VerticalAccentList"/>
    <dgm:cxn modelId="{0032C9A9-B553-4E05-9506-797462237129}" type="presParOf" srcId="{251A7119-67AF-4FD6-A0C4-D15F0FA1EBE7}" destId="{055A61D8-9226-4535-B0EC-2495BA5C68AB}" srcOrd="3" destOrd="0" presId="urn:microsoft.com/office/officeart/2008/layout/VerticalAccentList"/>
    <dgm:cxn modelId="{98F2DD17-530E-4714-B9B6-D1AF42114748}" type="presParOf" srcId="{251A7119-67AF-4FD6-A0C4-D15F0FA1EBE7}" destId="{5A8206D2-D93C-4555-BF8F-73ABEA6E0699}" srcOrd="4" destOrd="0" presId="urn:microsoft.com/office/officeart/2008/layout/VerticalAccentList"/>
    <dgm:cxn modelId="{D363956F-6A27-4D58-BFA1-5E77761E4DFD}" type="presParOf" srcId="{251A7119-67AF-4FD6-A0C4-D15F0FA1EBE7}" destId="{267913EC-F072-42C8-9416-EE7CA4D1FA82}" srcOrd="5" destOrd="0" presId="urn:microsoft.com/office/officeart/2008/layout/VerticalAccentList"/>
    <dgm:cxn modelId="{099F315B-A386-40A7-AE6F-008C946191F7}" type="presParOf" srcId="{251A7119-67AF-4FD6-A0C4-D15F0FA1EBE7}" destId="{497A87F9-2DD9-4071-B902-4821F503DFFC}" srcOrd="6" destOrd="0" presId="urn:microsoft.com/office/officeart/2008/layout/VerticalAccentList"/>
    <dgm:cxn modelId="{2B414ACF-D5B8-485F-A91A-E936CC0C2693}" type="presParOf" srcId="{251A7119-67AF-4FD6-A0C4-D15F0FA1EBE7}" destId="{A584BDEE-5829-4C6E-AB6B-F9E61A0F7CAC}" srcOrd="7" destOrd="0" presId="urn:microsoft.com/office/officeart/2008/layout/VerticalAccentList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A84C26-4638-4E57-B537-E350F4BE0B6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74F31A97-EB35-40D3-89BF-3692230912F3}">
      <dgm:prSet phldrT="[文本]"/>
      <dgm:spPr/>
      <dgm:t>
        <a:bodyPr/>
        <a:lstStyle/>
        <a:p>
          <a:pPr>
            <a:lnSpc>
              <a:spcPts val="1800"/>
            </a:lnSpc>
            <a:spcAft>
              <a:spcPts val="600"/>
            </a:spcAft>
          </a:pPr>
          <a:r>
            <a:rPr lang="zh-CN" altLang="en-US" b="1" dirty="0" smtClean="0">
              <a:solidFill>
                <a:schemeClr val="tx1"/>
              </a:solidFill>
            </a:rPr>
            <a:t>举办</a:t>
          </a:r>
          <a:r>
            <a:rPr lang="zh-CN" altLang="zh-CN" b="1" dirty="0" smtClean="0">
              <a:solidFill>
                <a:schemeClr val="tx1"/>
              </a:solidFill>
            </a:rPr>
            <a:t>“研究生就业招聘周”活动</a:t>
          </a:r>
          <a:r>
            <a:rPr lang="zh-CN" altLang="en-US" b="1" dirty="0" smtClean="0">
              <a:solidFill>
                <a:schemeClr val="tx1"/>
              </a:solidFill>
            </a:rPr>
            <a:t>。</a:t>
          </a:r>
          <a:endParaRPr lang="en-US" altLang="zh-CN" b="1" dirty="0" smtClean="0">
            <a:solidFill>
              <a:schemeClr val="tx1"/>
            </a:solidFill>
          </a:endParaRPr>
        </a:p>
        <a:p>
          <a:pPr>
            <a:lnSpc>
              <a:spcPts val="1800"/>
            </a:lnSpc>
            <a:spcAft>
              <a:spcPts val="600"/>
            </a:spcAft>
          </a:pPr>
          <a:r>
            <a:rPr lang="zh-CN" altLang="en-US" b="1" dirty="0" smtClean="0">
              <a:solidFill>
                <a:schemeClr val="tx1"/>
              </a:solidFill>
            </a:rPr>
            <a:t>专场</a:t>
          </a:r>
          <a:r>
            <a:rPr lang="zh-CN" altLang="zh-CN" b="1" dirty="0" smtClean="0">
              <a:solidFill>
                <a:schemeClr val="tx1"/>
              </a:solidFill>
            </a:rPr>
            <a:t>招聘会</a:t>
          </a:r>
          <a:r>
            <a:rPr lang="en-US" altLang="zh-CN" b="1" dirty="0" smtClean="0">
              <a:solidFill>
                <a:schemeClr val="tx1"/>
              </a:solidFill>
            </a:rPr>
            <a:t>68</a:t>
          </a:r>
          <a:r>
            <a:rPr lang="zh-CN" altLang="zh-CN" b="1" dirty="0" smtClean="0">
              <a:solidFill>
                <a:schemeClr val="tx1"/>
              </a:solidFill>
            </a:rPr>
            <a:t>场，提供就业信息</a:t>
          </a:r>
          <a:r>
            <a:rPr lang="en-US" altLang="zh-CN" b="1" dirty="0" smtClean="0">
              <a:solidFill>
                <a:schemeClr val="tx1"/>
              </a:solidFill>
            </a:rPr>
            <a:t>365</a:t>
          </a:r>
          <a:r>
            <a:rPr lang="zh-CN" altLang="zh-CN" b="1" dirty="0" smtClean="0">
              <a:solidFill>
                <a:schemeClr val="tx1"/>
              </a:solidFill>
            </a:rPr>
            <a:t>家</a:t>
          </a:r>
          <a:r>
            <a:rPr lang="zh-CN" altLang="en-US" b="1" dirty="0" smtClean="0">
              <a:solidFill>
                <a:schemeClr val="tx1"/>
              </a:solidFill>
            </a:rPr>
            <a:t>。</a:t>
          </a:r>
          <a:endParaRPr lang="zh-CN" altLang="en-US" b="1" dirty="0">
            <a:solidFill>
              <a:schemeClr val="tx1"/>
            </a:solidFill>
          </a:endParaRPr>
        </a:p>
      </dgm:t>
    </dgm:pt>
    <dgm:pt modelId="{31238A26-E714-4D4F-BE24-7D502CFAD27C}" type="parTrans" cxnId="{5A71BBF5-8CE7-4F5E-A0B3-CAC074FF2AE6}">
      <dgm:prSet/>
      <dgm:spPr/>
      <dgm:t>
        <a:bodyPr/>
        <a:lstStyle/>
        <a:p>
          <a:endParaRPr lang="zh-CN" altLang="en-US"/>
        </a:p>
      </dgm:t>
    </dgm:pt>
    <dgm:pt modelId="{96EA6783-E1DD-4506-B29E-6EF7173CC1C0}" type="sibTrans" cxnId="{5A71BBF5-8CE7-4F5E-A0B3-CAC074FF2AE6}">
      <dgm:prSet/>
      <dgm:spPr/>
      <dgm:t>
        <a:bodyPr/>
        <a:lstStyle/>
        <a:p>
          <a:endParaRPr lang="zh-CN" altLang="en-US"/>
        </a:p>
      </dgm:t>
    </dgm:pt>
    <dgm:pt modelId="{6B1FA2AD-3152-45D5-86DF-72F912A5EB29}">
      <dgm:prSet phldrT="[文本]"/>
      <dgm:spPr/>
      <dgm:t>
        <a:bodyPr/>
        <a:lstStyle/>
        <a:p>
          <a:r>
            <a:rPr lang="zh-CN" altLang="zh-CN" b="1" dirty="0" smtClean="0">
              <a:solidFill>
                <a:schemeClr val="tx1"/>
              </a:solidFill>
            </a:rPr>
            <a:t>博士就业率</a:t>
          </a:r>
          <a:r>
            <a:rPr lang="en-US" altLang="zh-CN" b="1" dirty="0" smtClean="0">
              <a:solidFill>
                <a:schemeClr val="tx1"/>
              </a:solidFill>
            </a:rPr>
            <a:t>100%</a:t>
          </a:r>
          <a:r>
            <a:rPr lang="zh-CN" altLang="zh-CN" b="1" dirty="0" smtClean="0">
              <a:solidFill>
                <a:schemeClr val="tx1"/>
              </a:solidFill>
            </a:rPr>
            <a:t>，硕士就业率</a:t>
          </a:r>
          <a:r>
            <a:rPr lang="en-US" altLang="zh-CN" b="1" dirty="0" smtClean="0">
              <a:solidFill>
                <a:schemeClr val="tx1"/>
              </a:solidFill>
            </a:rPr>
            <a:t>97.1%</a:t>
          </a:r>
          <a:r>
            <a:rPr lang="zh-CN" altLang="en-US" b="1" dirty="0" smtClean="0">
              <a:solidFill>
                <a:schemeClr val="tx1"/>
              </a:solidFill>
            </a:rPr>
            <a:t>。</a:t>
          </a:r>
          <a:endParaRPr lang="zh-CN" altLang="en-US" b="1" dirty="0">
            <a:solidFill>
              <a:schemeClr val="tx1"/>
            </a:solidFill>
          </a:endParaRPr>
        </a:p>
      </dgm:t>
    </dgm:pt>
    <dgm:pt modelId="{3685E0E9-87BF-4DB3-975F-CB8BD3EE53A6}" type="parTrans" cxnId="{D974D609-558D-4909-993C-329049A9A6EC}">
      <dgm:prSet/>
      <dgm:spPr/>
      <dgm:t>
        <a:bodyPr/>
        <a:lstStyle/>
        <a:p>
          <a:endParaRPr lang="zh-CN" altLang="en-US"/>
        </a:p>
      </dgm:t>
    </dgm:pt>
    <dgm:pt modelId="{1B1835D4-50C0-4656-AF1A-FC23F9D10B01}" type="sibTrans" cxnId="{D974D609-558D-4909-993C-329049A9A6EC}">
      <dgm:prSet/>
      <dgm:spPr/>
      <dgm:t>
        <a:bodyPr/>
        <a:lstStyle/>
        <a:p>
          <a:endParaRPr lang="zh-CN" altLang="en-US"/>
        </a:p>
      </dgm:t>
    </dgm:pt>
    <dgm:pt modelId="{E4089773-93B9-4CF0-B08E-870E51A3EA4A}">
      <dgm:prSet phldrT="[文本]"/>
      <dgm:spPr/>
      <dgm:t>
        <a:bodyPr/>
        <a:lstStyle/>
        <a:p>
          <a:r>
            <a:rPr lang="zh-CN" altLang="zh-CN" b="1" dirty="0" smtClean="0">
              <a:solidFill>
                <a:schemeClr val="tx1"/>
              </a:solidFill>
            </a:rPr>
            <a:t>就业率和常规就业率均位居全省领先地位。</a:t>
          </a:r>
          <a:endParaRPr lang="zh-CN" altLang="en-US" b="1" dirty="0">
            <a:solidFill>
              <a:schemeClr val="tx1"/>
            </a:solidFill>
          </a:endParaRPr>
        </a:p>
      </dgm:t>
    </dgm:pt>
    <dgm:pt modelId="{81E6BD75-EBCF-4F38-86DA-F5C4FFAC5032}" type="parTrans" cxnId="{08615D30-A7F9-406E-B964-D3FE15866015}">
      <dgm:prSet/>
      <dgm:spPr/>
      <dgm:t>
        <a:bodyPr/>
        <a:lstStyle/>
        <a:p>
          <a:endParaRPr lang="zh-CN" altLang="en-US"/>
        </a:p>
      </dgm:t>
    </dgm:pt>
    <dgm:pt modelId="{A120D89C-E3E5-48FA-81AA-C211828FA987}" type="sibTrans" cxnId="{08615D30-A7F9-406E-B964-D3FE15866015}">
      <dgm:prSet/>
      <dgm:spPr/>
      <dgm:t>
        <a:bodyPr/>
        <a:lstStyle/>
        <a:p>
          <a:endParaRPr lang="zh-CN" altLang="en-US"/>
        </a:p>
      </dgm:t>
    </dgm:pt>
    <dgm:pt modelId="{7470B735-DA5E-4D06-AD1F-D9E5C5FAD153}" type="pres">
      <dgm:prSet presAssocID="{21A84C26-4638-4E57-B537-E350F4BE0B6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AAABB0DF-7CF0-4B75-BA0E-1D47D3F165CC}" type="pres">
      <dgm:prSet presAssocID="{21A84C26-4638-4E57-B537-E350F4BE0B65}" presName="Name1" presStyleCnt="0"/>
      <dgm:spPr/>
    </dgm:pt>
    <dgm:pt modelId="{AEB2604F-9A20-43B8-982D-895526CC1B89}" type="pres">
      <dgm:prSet presAssocID="{21A84C26-4638-4E57-B537-E350F4BE0B65}" presName="cycle" presStyleCnt="0"/>
      <dgm:spPr/>
    </dgm:pt>
    <dgm:pt modelId="{369EC146-6EC5-453C-B759-85933CD70DD9}" type="pres">
      <dgm:prSet presAssocID="{21A84C26-4638-4E57-B537-E350F4BE0B65}" presName="srcNode" presStyleLbl="node1" presStyleIdx="0" presStyleCnt="3"/>
      <dgm:spPr/>
    </dgm:pt>
    <dgm:pt modelId="{80C62133-FD8C-4FB7-A6AF-D21E7E6AF762}" type="pres">
      <dgm:prSet presAssocID="{21A84C26-4638-4E57-B537-E350F4BE0B65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FC378254-BFA0-42B9-B580-1E99AA20DDE0}" type="pres">
      <dgm:prSet presAssocID="{21A84C26-4638-4E57-B537-E350F4BE0B65}" presName="extraNode" presStyleLbl="node1" presStyleIdx="0" presStyleCnt="3"/>
      <dgm:spPr/>
    </dgm:pt>
    <dgm:pt modelId="{154FBB11-D8CE-46BC-A929-AC4F6702A9CE}" type="pres">
      <dgm:prSet presAssocID="{21A84C26-4638-4E57-B537-E350F4BE0B65}" presName="dstNode" presStyleLbl="node1" presStyleIdx="0" presStyleCnt="3"/>
      <dgm:spPr/>
    </dgm:pt>
    <dgm:pt modelId="{D8ADDC9F-4B1C-4374-9948-E0B39EE1C353}" type="pres">
      <dgm:prSet presAssocID="{74F31A97-EB35-40D3-89BF-3692230912F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17DF629-F115-47A4-B0A9-B82778FF23FE}" type="pres">
      <dgm:prSet presAssocID="{74F31A97-EB35-40D3-89BF-3692230912F3}" presName="accent_1" presStyleCnt="0"/>
      <dgm:spPr/>
    </dgm:pt>
    <dgm:pt modelId="{1C0FAC30-1D1C-4E79-96CC-01572F5A34BC}" type="pres">
      <dgm:prSet presAssocID="{74F31A97-EB35-40D3-89BF-3692230912F3}" presName="accentRepeatNode" presStyleLbl="solidFgAcc1" presStyleIdx="0" presStyleCnt="3"/>
      <dgm:spPr/>
    </dgm:pt>
    <dgm:pt modelId="{CF3B3FF8-DC11-4AF2-A0A9-F7163E102D94}" type="pres">
      <dgm:prSet presAssocID="{6B1FA2AD-3152-45D5-86DF-72F912A5EB2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A3A603B-F5C2-4262-A1D7-F482278B93E5}" type="pres">
      <dgm:prSet presAssocID="{6B1FA2AD-3152-45D5-86DF-72F912A5EB29}" presName="accent_2" presStyleCnt="0"/>
      <dgm:spPr/>
    </dgm:pt>
    <dgm:pt modelId="{788FD8F6-B996-4EEA-8F89-02C4EDE9A889}" type="pres">
      <dgm:prSet presAssocID="{6B1FA2AD-3152-45D5-86DF-72F912A5EB29}" presName="accentRepeatNode" presStyleLbl="solidFgAcc1" presStyleIdx="1" presStyleCnt="3"/>
      <dgm:spPr/>
    </dgm:pt>
    <dgm:pt modelId="{C315081B-0289-4DFD-848F-DF1B454DAD6A}" type="pres">
      <dgm:prSet presAssocID="{E4089773-93B9-4CF0-B08E-870E51A3EA4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3A121AD-D15B-4034-8E03-945CCD6060AD}" type="pres">
      <dgm:prSet presAssocID="{E4089773-93B9-4CF0-B08E-870E51A3EA4A}" presName="accent_3" presStyleCnt="0"/>
      <dgm:spPr/>
    </dgm:pt>
    <dgm:pt modelId="{3E652CFF-EAC2-4E1F-9DDC-DE9AD91B664C}" type="pres">
      <dgm:prSet presAssocID="{E4089773-93B9-4CF0-B08E-870E51A3EA4A}" presName="accentRepeatNode" presStyleLbl="solidFgAcc1" presStyleIdx="2" presStyleCnt="3"/>
      <dgm:spPr/>
    </dgm:pt>
  </dgm:ptLst>
  <dgm:cxnLst>
    <dgm:cxn modelId="{D974D609-558D-4909-993C-329049A9A6EC}" srcId="{21A84C26-4638-4E57-B537-E350F4BE0B65}" destId="{6B1FA2AD-3152-45D5-86DF-72F912A5EB29}" srcOrd="1" destOrd="0" parTransId="{3685E0E9-87BF-4DB3-975F-CB8BD3EE53A6}" sibTransId="{1B1835D4-50C0-4656-AF1A-FC23F9D10B01}"/>
    <dgm:cxn modelId="{5DF65396-8D05-472F-A04F-2B840A899C82}" type="presOf" srcId="{96EA6783-E1DD-4506-B29E-6EF7173CC1C0}" destId="{80C62133-FD8C-4FB7-A6AF-D21E7E6AF762}" srcOrd="0" destOrd="0" presId="urn:microsoft.com/office/officeart/2008/layout/VerticalCurvedList"/>
    <dgm:cxn modelId="{5A71BBF5-8CE7-4F5E-A0B3-CAC074FF2AE6}" srcId="{21A84C26-4638-4E57-B537-E350F4BE0B65}" destId="{74F31A97-EB35-40D3-89BF-3692230912F3}" srcOrd="0" destOrd="0" parTransId="{31238A26-E714-4D4F-BE24-7D502CFAD27C}" sibTransId="{96EA6783-E1DD-4506-B29E-6EF7173CC1C0}"/>
    <dgm:cxn modelId="{3461B27C-18E2-450C-8075-6BBBFBDF870F}" type="presOf" srcId="{E4089773-93B9-4CF0-B08E-870E51A3EA4A}" destId="{C315081B-0289-4DFD-848F-DF1B454DAD6A}" srcOrd="0" destOrd="0" presId="urn:microsoft.com/office/officeart/2008/layout/VerticalCurvedList"/>
    <dgm:cxn modelId="{084A2EBC-3F5A-4AA0-808D-41F4CE680C4F}" type="presOf" srcId="{6B1FA2AD-3152-45D5-86DF-72F912A5EB29}" destId="{CF3B3FF8-DC11-4AF2-A0A9-F7163E102D94}" srcOrd="0" destOrd="0" presId="urn:microsoft.com/office/officeart/2008/layout/VerticalCurvedList"/>
    <dgm:cxn modelId="{8C46D90B-CB74-47DF-9904-69A720341F9A}" type="presOf" srcId="{74F31A97-EB35-40D3-89BF-3692230912F3}" destId="{D8ADDC9F-4B1C-4374-9948-E0B39EE1C353}" srcOrd="0" destOrd="0" presId="urn:microsoft.com/office/officeart/2008/layout/VerticalCurvedList"/>
    <dgm:cxn modelId="{08615D30-A7F9-406E-B964-D3FE15866015}" srcId="{21A84C26-4638-4E57-B537-E350F4BE0B65}" destId="{E4089773-93B9-4CF0-B08E-870E51A3EA4A}" srcOrd="2" destOrd="0" parTransId="{81E6BD75-EBCF-4F38-86DA-F5C4FFAC5032}" sibTransId="{A120D89C-E3E5-48FA-81AA-C211828FA987}"/>
    <dgm:cxn modelId="{8CE4F10D-900B-4CF9-BF48-B1D0732292EA}" type="presOf" srcId="{21A84C26-4638-4E57-B537-E350F4BE0B65}" destId="{7470B735-DA5E-4D06-AD1F-D9E5C5FAD153}" srcOrd="0" destOrd="0" presId="urn:microsoft.com/office/officeart/2008/layout/VerticalCurvedList"/>
    <dgm:cxn modelId="{A0940E17-1F3E-4682-A930-0D69AB841F41}" type="presParOf" srcId="{7470B735-DA5E-4D06-AD1F-D9E5C5FAD153}" destId="{AAABB0DF-7CF0-4B75-BA0E-1D47D3F165CC}" srcOrd="0" destOrd="0" presId="urn:microsoft.com/office/officeart/2008/layout/VerticalCurvedList"/>
    <dgm:cxn modelId="{E7205516-1EE2-4E24-8772-666B3A8619C6}" type="presParOf" srcId="{AAABB0DF-7CF0-4B75-BA0E-1D47D3F165CC}" destId="{AEB2604F-9A20-43B8-982D-895526CC1B89}" srcOrd="0" destOrd="0" presId="urn:microsoft.com/office/officeart/2008/layout/VerticalCurvedList"/>
    <dgm:cxn modelId="{04952CE7-48C5-4B5F-B7E6-B9F03FE2ECEF}" type="presParOf" srcId="{AEB2604F-9A20-43B8-982D-895526CC1B89}" destId="{369EC146-6EC5-453C-B759-85933CD70DD9}" srcOrd="0" destOrd="0" presId="urn:microsoft.com/office/officeart/2008/layout/VerticalCurvedList"/>
    <dgm:cxn modelId="{6607AE8A-3738-470C-A74C-EC2EC7C6D2B7}" type="presParOf" srcId="{AEB2604F-9A20-43B8-982D-895526CC1B89}" destId="{80C62133-FD8C-4FB7-A6AF-D21E7E6AF762}" srcOrd="1" destOrd="0" presId="urn:microsoft.com/office/officeart/2008/layout/VerticalCurvedList"/>
    <dgm:cxn modelId="{3894F6F2-F364-447C-A0F8-A07EE680A9B1}" type="presParOf" srcId="{AEB2604F-9A20-43B8-982D-895526CC1B89}" destId="{FC378254-BFA0-42B9-B580-1E99AA20DDE0}" srcOrd="2" destOrd="0" presId="urn:microsoft.com/office/officeart/2008/layout/VerticalCurvedList"/>
    <dgm:cxn modelId="{C9106E3E-F51C-4B60-9164-3D53B29C04CC}" type="presParOf" srcId="{AEB2604F-9A20-43B8-982D-895526CC1B89}" destId="{154FBB11-D8CE-46BC-A929-AC4F6702A9CE}" srcOrd="3" destOrd="0" presId="urn:microsoft.com/office/officeart/2008/layout/VerticalCurvedList"/>
    <dgm:cxn modelId="{693AF12D-6274-4779-853A-821C2DF01BAF}" type="presParOf" srcId="{AAABB0DF-7CF0-4B75-BA0E-1D47D3F165CC}" destId="{D8ADDC9F-4B1C-4374-9948-E0B39EE1C353}" srcOrd="1" destOrd="0" presId="urn:microsoft.com/office/officeart/2008/layout/VerticalCurvedList"/>
    <dgm:cxn modelId="{66D3CE56-464C-4B1C-B516-3A01B84A2E98}" type="presParOf" srcId="{AAABB0DF-7CF0-4B75-BA0E-1D47D3F165CC}" destId="{417DF629-F115-47A4-B0A9-B82778FF23FE}" srcOrd="2" destOrd="0" presId="urn:microsoft.com/office/officeart/2008/layout/VerticalCurvedList"/>
    <dgm:cxn modelId="{04180671-1422-4552-A3DF-A8D20414A865}" type="presParOf" srcId="{417DF629-F115-47A4-B0A9-B82778FF23FE}" destId="{1C0FAC30-1D1C-4E79-96CC-01572F5A34BC}" srcOrd="0" destOrd="0" presId="urn:microsoft.com/office/officeart/2008/layout/VerticalCurvedList"/>
    <dgm:cxn modelId="{238CF540-D702-4727-82A2-AA7636B49CC4}" type="presParOf" srcId="{AAABB0DF-7CF0-4B75-BA0E-1D47D3F165CC}" destId="{CF3B3FF8-DC11-4AF2-A0A9-F7163E102D94}" srcOrd="3" destOrd="0" presId="urn:microsoft.com/office/officeart/2008/layout/VerticalCurvedList"/>
    <dgm:cxn modelId="{A621596E-65DF-45E6-8505-52FF5A36433A}" type="presParOf" srcId="{AAABB0DF-7CF0-4B75-BA0E-1D47D3F165CC}" destId="{9A3A603B-F5C2-4262-A1D7-F482278B93E5}" srcOrd="4" destOrd="0" presId="urn:microsoft.com/office/officeart/2008/layout/VerticalCurvedList"/>
    <dgm:cxn modelId="{219E87FD-D904-498A-AB7D-23FA7EDB9B1C}" type="presParOf" srcId="{9A3A603B-F5C2-4262-A1D7-F482278B93E5}" destId="{788FD8F6-B996-4EEA-8F89-02C4EDE9A889}" srcOrd="0" destOrd="0" presId="urn:microsoft.com/office/officeart/2008/layout/VerticalCurvedList"/>
    <dgm:cxn modelId="{412A398C-3980-4FE8-B054-5AEDCF65BA38}" type="presParOf" srcId="{AAABB0DF-7CF0-4B75-BA0E-1D47D3F165CC}" destId="{C315081B-0289-4DFD-848F-DF1B454DAD6A}" srcOrd="5" destOrd="0" presId="urn:microsoft.com/office/officeart/2008/layout/VerticalCurvedList"/>
    <dgm:cxn modelId="{A3EA259D-5CDC-4511-9619-DAA099F181F4}" type="presParOf" srcId="{AAABB0DF-7CF0-4B75-BA0E-1D47D3F165CC}" destId="{33A121AD-D15B-4034-8E03-945CCD6060AD}" srcOrd="6" destOrd="0" presId="urn:microsoft.com/office/officeart/2008/layout/VerticalCurvedList"/>
    <dgm:cxn modelId="{085BE20C-DC63-40FA-9723-7B136483A8B6}" type="presParOf" srcId="{33A121AD-D15B-4034-8E03-945CCD6060AD}" destId="{3E652CFF-EAC2-4E1F-9DDC-DE9AD91B66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40DCA8-D617-4EAD-AE09-6A1E21CA38B1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92383ECF-9D96-446B-A8D4-36A592498321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一、主要工作举措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4FA6B2-9013-47DC-B8A2-11BC31914427}" type="parTrans" cxnId="{5D38CBC7-8315-44C7-93E3-DCEF2FEDA742}">
      <dgm:prSet/>
      <dgm:spPr/>
      <dgm:t>
        <a:bodyPr/>
        <a:lstStyle/>
        <a:p>
          <a:endParaRPr lang="zh-CN" altLang="en-US"/>
        </a:p>
      </dgm:t>
    </dgm:pt>
    <dgm:pt modelId="{9F31A327-36C6-4C89-B3AE-E8826DAB70B7}" type="sibTrans" cxnId="{5D38CBC7-8315-44C7-93E3-DCEF2FEDA742}">
      <dgm:prSet/>
      <dgm:spPr/>
      <dgm:t>
        <a:bodyPr/>
        <a:lstStyle/>
        <a:p>
          <a:endParaRPr lang="zh-CN" altLang="en-US"/>
        </a:p>
      </dgm:t>
    </dgm:pt>
    <dgm:pt modelId="{EB69507D-4789-447F-B319-A938719E5884}">
      <dgm:prSet phldrT="[文本]"/>
      <dgm:spPr/>
      <dgm:t>
        <a:bodyPr/>
        <a:lstStyle/>
        <a:p>
          <a:r>
            <a:rPr 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二、工作</a:t>
          </a:r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成效</a:t>
          </a:r>
          <a:endParaRPr lang="zh-CN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9A354D-E07A-4814-AC0F-4A735D58F369}" type="sibTrans" cxnId="{7348FF5D-2D7E-4E39-90DA-C3E546A5E42A}">
      <dgm:prSet/>
      <dgm:spPr/>
      <dgm:t>
        <a:bodyPr/>
        <a:lstStyle/>
        <a:p>
          <a:endParaRPr lang="zh-CN" altLang="en-US"/>
        </a:p>
      </dgm:t>
    </dgm:pt>
    <dgm:pt modelId="{D80855D9-4F0D-4851-A8C1-DAA772BB7F72}" type="parTrans" cxnId="{7348FF5D-2D7E-4E39-90DA-C3E546A5E42A}">
      <dgm:prSet/>
      <dgm:spPr/>
      <dgm:t>
        <a:bodyPr/>
        <a:lstStyle/>
        <a:p>
          <a:endParaRPr lang="zh-CN" altLang="en-US"/>
        </a:p>
      </dgm:t>
    </dgm:pt>
    <dgm:pt modelId="{86D14BEB-3425-4738-A0D9-4AD844972CB0}" type="pres">
      <dgm:prSet presAssocID="{2040DCA8-D617-4EAD-AE09-6A1E21CA38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A8305E1-9036-4E16-8F0C-92EE147D940A}" type="pres">
      <dgm:prSet presAssocID="{92383ECF-9D96-446B-A8D4-36A592498321}" presName="parentText" presStyleLbl="node1" presStyleIdx="0" presStyleCnt="2" custLinFactNeighborY="-6206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CB445A6-3894-4E4B-8AA8-4295D062AA0B}" type="pres">
      <dgm:prSet presAssocID="{9F31A327-36C6-4C89-B3AE-E8826DAB70B7}" presName="spacer" presStyleCnt="0"/>
      <dgm:spPr/>
    </dgm:pt>
    <dgm:pt modelId="{AC239E76-5C6B-4470-9C82-908E85987C26}" type="pres">
      <dgm:prSet presAssocID="{EB69507D-4789-447F-B319-A938719E5884}" presName="parentText" presStyleLbl="node1" presStyleIdx="1" presStyleCnt="2" custLinFactY="4565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D38CBC7-8315-44C7-93E3-DCEF2FEDA742}" srcId="{2040DCA8-D617-4EAD-AE09-6A1E21CA38B1}" destId="{92383ECF-9D96-446B-A8D4-36A592498321}" srcOrd="0" destOrd="0" parTransId="{E84FA6B2-9013-47DC-B8A2-11BC31914427}" sibTransId="{9F31A327-36C6-4C89-B3AE-E8826DAB70B7}"/>
    <dgm:cxn modelId="{9952D73D-E749-4EAB-86FF-BACD1666734C}" type="presOf" srcId="{2040DCA8-D617-4EAD-AE09-6A1E21CA38B1}" destId="{86D14BEB-3425-4738-A0D9-4AD844972CB0}" srcOrd="0" destOrd="0" presId="urn:microsoft.com/office/officeart/2005/8/layout/vList2"/>
    <dgm:cxn modelId="{7348FF5D-2D7E-4E39-90DA-C3E546A5E42A}" srcId="{2040DCA8-D617-4EAD-AE09-6A1E21CA38B1}" destId="{EB69507D-4789-447F-B319-A938719E5884}" srcOrd="1" destOrd="0" parTransId="{D80855D9-4F0D-4851-A8C1-DAA772BB7F72}" sibTransId="{CA9A354D-E07A-4814-AC0F-4A735D58F369}"/>
    <dgm:cxn modelId="{8310DBCE-BFA7-4E75-9E9D-577B9DB8A1C9}" type="presOf" srcId="{92383ECF-9D96-446B-A8D4-36A592498321}" destId="{0A8305E1-9036-4E16-8F0C-92EE147D940A}" srcOrd="0" destOrd="0" presId="urn:microsoft.com/office/officeart/2005/8/layout/vList2"/>
    <dgm:cxn modelId="{03A35003-2455-4CF5-B342-92068A55321D}" type="presOf" srcId="{EB69507D-4789-447F-B319-A938719E5884}" destId="{AC239E76-5C6B-4470-9C82-908E85987C26}" srcOrd="0" destOrd="0" presId="urn:microsoft.com/office/officeart/2005/8/layout/vList2"/>
    <dgm:cxn modelId="{90A2FA8F-0B9A-41AF-B7B1-DF7C71AEE33D}" type="presParOf" srcId="{86D14BEB-3425-4738-A0D9-4AD844972CB0}" destId="{0A8305E1-9036-4E16-8F0C-92EE147D940A}" srcOrd="0" destOrd="0" presId="urn:microsoft.com/office/officeart/2005/8/layout/vList2"/>
    <dgm:cxn modelId="{22804F01-5DF4-431A-BCD7-C729130E71C6}" type="presParOf" srcId="{86D14BEB-3425-4738-A0D9-4AD844972CB0}" destId="{CCB445A6-3894-4E4B-8AA8-4295D062AA0B}" srcOrd="1" destOrd="0" presId="urn:microsoft.com/office/officeart/2005/8/layout/vList2"/>
    <dgm:cxn modelId="{8496AA22-BF67-44DC-93B1-C9BB118867A2}" type="presParOf" srcId="{86D14BEB-3425-4738-A0D9-4AD844972CB0}" destId="{AC239E76-5C6B-4470-9C82-908E85987C2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305E1-9036-4E16-8F0C-92EE147D940A}">
      <dsp:nvSpPr>
        <dsp:cNvPr id="0" name=""/>
        <dsp:cNvSpPr/>
      </dsp:nvSpPr>
      <dsp:spPr>
        <a:xfrm>
          <a:off x="0" y="717269"/>
          <a:ext cx="5911027" cy="11920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一、主要工作举措</a:t>
          </a:r>
          <a:endParaRPr lang="zh-CN" altLang="en-US" sz="3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193" y="775462"/>
        <a:ext cx="5794641" cy="1075697"/>
      </dsp:txXfrm>
    </dsp:sp>
    <dsp:sp modelId="{AC239E76-5C6B-4470-9C82-908E85987C26}">
      <dsp:nvSpPr>
        <dsp:cNvPr id="0" name=""/>
        <dsp:cNvSpPr/>
      </dsp:nvSpPr>
      <dsp:spPr>
        <a:xfrm>
          <a:off x="0" y="2740346"/>
          <a:ext cx="5911027" cy="1192083"/>
        </a:xfrm>
        <a:prstGeom prst="roundRect">
          <a:avLst/>
        </a:prstGeom>
        <a:solidFill>
          <a:schemeClr val="accent5">
            <a:hueOff val="-12980065"/>
            <a:satOff val="6926"/>
            <a:lumOff val="-3019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二、工作亮点和获得奖励</a:t>
          </a:r>
          <a:endParaRPr lang="zh-CN" altLang="en-US" sz="3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193" y="2798539"/>
        <a:ext cx="5794641" cy="10756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C65A92-D402-4F4E-882D-562B9C4A9FA3}">
      <dsp:nvSpPr>
        <dsp:cNvPr id="0" name=""/>
        <dsp:cNvSpPr/>
      </dsp:nvSpPr>
      <dsp:spPr>
        <a:xfrm>
          <a:off x="1892" y="115417"/>
          <a:ext cx="2408294" cy="1204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kern="1200" dirty="0" smtClean="0"/>
            <a:t>调研报告</a:t>
          </a:r>
          <a:endParaRPr lang="zh-CN" altLang="en-US" sz="4000" kern="1200" dirty="0"/>
        </a:p>
      </dsp:txBody>
      <dsp:txXfrm>
        <a:off x="37160" y="150685"/>
        <a:ext cx="2337758" cy="1133611"/>
      </dsp:txXfrm>
    </dsp:sp>
    <dsp:sp modelId="{FF2C19B0-2C05-4095-A653-391707CF55CF}">
      <dsp:nvSpPr>
        <dsp:cNvPr id="0" name=""/>
        <dsp:cNvSpPr/>
      </dsp:nvSpPr>
      <dsp:spPr>
        <a:xfrm>
          <a:off x="242721" y="1319564"/>
          <a:ext cx="240829" cy="807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7447"/>
              </a:lnTo>
              <a:lnTo>
                <a:pt x="240829" y="8074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B1435D-C9B6-452F-9CD8-543FB0BCAB43}">
      <dsp:nvSpPr>
        <dsp:cNvPr id="0" name=""/>
        <dsp:cNvSpPr/>
      </dsp:nvSpPr>
      <dsp:spPr>
        <a:xfrm>
          <a:off x="483551" y="1620601"/>
          <a:ext cx="2751563" cy="10128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800" kern="1200" dirty="0" smtClean="0"/>
            <a:t>《</a:t>
          </a:r>
          <a:r>
            <a:rPr lang="en-US" altLang="zh-CN" sz="1800" kern="1200" dirty="0" smtClean="0"/>
            <a:t>10</a:t>
          </a:r>
          <a:r>
            <a:rPr lang="zh-CN" altLang="zh-CN" sz="1800" kern="1200" dirty="0" smtClean="0"/>
            <a:t>所高等财经院校学科发展态势对比分析报告》</a:t>
          </a:r>
          <a:endParaRPr lang="zh-CN" altLang="en-US" sz="1800" kern="1200" dirty="0"/>
        </a:p>
      </dsp:txBody>
      <dsp:txXfrm>
        <a:off x="513215" y="1650265"/>
        <a:ext cx="2692235" cy="953492"/>
      </dsp:txXfrm>
    </dsp:sp>
    <dsp:sp modelId="{18A2ACD9-F4F5-478E-9DD3-739EC919F7B8}">
      <dsp:nvSpPr>
        <dsp:cNvPr id="0" name=""/>
        <dsp:cNvSpPr/>
      </dsp:nvSpPr>
      <dsp:spPr>
        <a:xfrm>
          <a:off x="242721" y="1319564"/>
          <a:ext cx="240829" cy="2028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8783"/>
              </a:lnTo>
              <a:lnTo>
                <a:pt x="240829" y="20287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1FEFD-F665-4598-9124-AFF4E0A5172E}">
      <dsp:nvSpPr>
        <dsp:cNvPr id="0" name=""/>
        <dsp:cNvSpPr/>
      </dsp:nvSpPr>
      <dsp:spPr>
        <a:xfrm>
          <a:off x="483551" y="2934459"/>
          <a:ext cx="2787880" cy="827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800" kern="1200" dirty="0" smtClean="0"/>
            <a:t>《学科建设校内调查问卷统计分析报告》</a:t>
          </a:r>
          <a:endParaRPr lang="zh-CN" altLang="en-US" sz="1800" kern="1200" dirty="0"/>
        </a:p>
      </dsp:txBody>
      <dsp:txXfrm>
        <a:off x="507796" y="2958704"/>
        <a:ext cx="2739390" cy="779289"/>
      </dsp:txXfrm>
    </dsp:sp>
    <dsp:sp modelId="{940F7948-055F-44BC-B161-8B32DEE93BBC}">
      <dsp:nvSpPr>
        <dsp:cNvPr id="0" name=""/>
        <dsp:cNvSpPr/>
      </dsp:nvSpPr>
      <dsp:spPr>
        <a:xfrm>
          <a:off x="3391846" y="115417"/>
          <a:ext cx="2408294" cy="1204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kern="1200" dirty="0" smtClean="0"/>
            <a:t>制度措施</a:t>
          </a:r>
          <a:endParaRPr lang="zh-CN" altLang="en-US" sz="4000" kern="1200" dirty="0"/>
        </a:p>
      </dsp:txBody>
      <dsp:txXfrm>
        <a:off x="3427114" y="150685"/>
        <a:ext cx="2337758" cy="1133611"/>
      </dsp:txXfrm>
    </dsp:sp>
    <dsp:sp modelId="{0541FDA9-15F1-4B30-95D8-2BCB19C003E1}">
      <dsp:nvSpPr>
        <dsp:cNvPr id="0" name=""/>
        <dsp:cNvSpPr/>
      </dsp:nvSpPr>
      <dsp:spPr>
        <a:xfrm>
          <a:off x="3632676" y="1319564"/>
          <a:ext cx="240829" cy="732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2958"/>
              </a:lnTo>
              <a:lnTo>
                <a:pt x="240829" y="7329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85AE57-FB13-4BCB-9F96-410418936841}">
      <dsp:nvSpPr>
        <dsp:cNvPr id="0" name=""/>
        <dsp:cNvSpPr/>
      </dsp:nvSpPr>
      <dsp:spPr>
        <a:xfrm>
          <a:off x="3873505" y="1620601"/>
          <a:ext cx="2965362" cy="8638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800" kern="1200" dirty="0" smtClean="0"/>
            <a:t>《一级学科委员会管理办法》</a:t>
          </a:r>
          <a:endParaRPr lang="zh-CN" altLang="en-US" sz="1800" kern="1200" dirty="0"/>
        </a:p>
      </dsp:txBody>
      <dsp:txXfrm>
        <a:off x="3898806" y="1645902"/>
        <a:ext cx="2914760" cy="813241"/>
      </dsp:txXfrm>
    </dsp:sp>
    <dsp:sp modelId="{F1E1F7A0-E3AA-4BD7-AB31-49ED161B49E4}">
      <dsp:nvSpPr>
        <dsp:cNvPr id="0" name=""/>
        <dsp:cNvSpPr/>
      </dsp:nvSpPr>
      <dsp:spPr>
        <a:xfrm>
          <a:off x="3632676" y="1319564"/>
          <a:ext cx="240829" cy="1823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3229"/>
              </a:lnTo>
              <a:lnTo>
                <a:pt x="240829" y="18232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DB05F-A4D6-499A-A82F-A9C87025885C}">
      <dsp:nvSpPr>
        <dsp:cNvPr id="0" name=""/>
        <dsp:cNvSpPr/>
      </dsp:nvSpPr>
      <dsp:spPr>
        <a:xfrm>
          <a:off x="3873505" y="2785481"/>
          <a:ext cx="2797648" cy="714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800" kern="1200" dirty="0" smtClean="0"/>
            <a:t>《导师组管理办法》</a:t>
          </a:r>
          <a:endParaRPr lang="zh-CN" altLang="en-US" sz="1800" kern="1200" dirty="0"/>
        </a:p>
      </dsp:txBody>
      <dsp:txXfrm>
        <a:off x="3894436" y="2806412"/>
        <a:ext cx="2755786" cy="672763"/>
      </dsp:txXfrm>
    </dsp:sp>
    <dsp:sp modelId="{8E7A450B-2BA3-45F6-A470-0D0363DC9C88}">
      <dsp:nvSpPr>
        <dsp:cNvPr id="0" name=""/>
        <dsp:cNvSpPr/>
      </dsp:nvSpPr>
      <dsp:spPr>
        <a:xfrm>
          <a:off x="3632676" y="1319564"/>
          <a:ext cx="240829" cy="2799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9269"/>
              </a:lnTo>
              <a:lnTo>
                <a:pt x="240829" y="27992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BABE2-5B99-4F5A-9C38-A993B2A7DBEA}">
      <dsp:nvSpPr>
        <dsp:cNvPr id="0" name=""/>
        <dsp:cNvSpPr/>
      </dsp:nvSpPr>
      <dsp:spPr>
        <a:xfrm>
          <a:off x="3873505" y="3801144"/>
          <a:ext cx="2694034" cy="6353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800" kern="1200" dirty="0" smtClean="0"/>
            <a:t>《学科评估实施办法》</a:t>
          </a:r>
          <a:endParaRPr lang="zh-CN" altLang="en-US" sz="1800" kern="1200" dirty="0"/>
        </a:p>
      </dsp:txBody>
      <dsp:txXfrm>
        <a:off x="3892115" y="3819754"/>
        <a:ext cx="2656814" cy="598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DA57F-DDF5-4BA1-98B1-57867B5CA4B6}">
      <dsp:nvSpPr>
        <dsp:cNvPr id="0" name=""/>
        <dsp:cNvSpPr/>
      </dsp:nvSpPr>
      <dsp:spPr>
        <a:xfrm>
          <a:off x="-15189" y="2069"/>
          <a:ext cx="4713711" cy="428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/>
            <a:t>培养督导</a:t>
          </a:r>
          <a:endParaRPr lang="zh-CN" altLang="en-US" sz="1800" b="1" kern="1200" dirty="0"/>
        </a:p>
      </dsp:txBody>
      <dsp:txXfrm>
        <a:off x="-15189" y="2069"/>
        <a:ext cx="4713711" cy="428519"/>
      </dsp:txXfrm>
    </dsp:sp>
    <dsp:sp modelId="{64700645-08B5-4B8D-AC87-FE150E34865E}">
      <dsp:nvSpPr>
        <dsp:cNvPr id="0" name=""/>
        <dsp:cNvSpPr/>
      </dsp:nvSpPr>
      <dsp:spPr>
        <a:xfrm>
          <a:off x="-15189" y="430588"/>
          <a:ext cx="1103008" cy="87290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086BBF-DC5B-44B9-9E1F-D0914A2CA23C}">
      <dsp:nvSpPr>
        <dsp:cNvPr id="0" name=""/>
        <dsp:cNvSpPr/>
      </dsp:nvSpPr>
      <dsp:spPr>
        <a:xfrm>
          <a:off x="647348" y="430588"/>
          <a:ext cx="1103008" cy="87290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649003"/>
                <a:satOff val="346"/>
                <a:lumOff val="-1510"/>
                <a:alphaOff val="0"/>
                <a:shade val="51000"/>
                <a:satMod val="130000"/>
              </a:schemeClr>
            </a:gs>
            <a:gs pos="80000">
              <a:schemeClr val="accent5">
                <a:hueOff val="-649003"/>
                <a:satOff val="346"/>
                <a:lumOff val="-1510"/>
                <a:alphaOff val="0"/>
                <a:shade val="93000"/>
                <a:satMod val="130000"/>
              </a:schemeClr>
            </a:gs>
            <a:gs pos="100000">
              <a:schemeClr val="accent5">
                <a:hueOff val="-649003"/>
                <a:satOff val="346"/>
                <a:lumOff val="-151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649003"/>
              <a:satOff val="346"/>
              <a:lumOff val="-151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C18AE2-69CB-4BFD-9957-2583B1140E9F}">
      <dsp:nvSpPr>
        <dsp:cNvPr id="0" name=""/>
        <dsp:cNvSpPr/>
      </dsp:nvSpPr>
      <dsp:spPr>
        <a:xfrm>
          <a:off x="1310410" y="430588"/>
          <a:ext cx="1103008" cy="87290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1298007"/>
                <a:satOff val="693"/>
                <a:lumOff val="-3020"/>
                <a:alphaOff val="0"/>
                <a:shade val="51000"/>
                <a:satMod val="130000"/>
              </a:schemeClr>
            </a:gs>
            <a:gs pos="80000">
              <a:schemeClr val="accent5">
                <a:hueOff val="-1298007"/>
                <a:satOff val="693"/>
                <a:lumOff val="-3020"/>
                <a:alphaOff val="0"/>
                <a:shade val="93000"/>
                <a:satMod val="130000"/>
              </a:schemeClr>
            </a:gs>
            <a:gs pos="100000">
              <a:schemeClr val="accent5">
                <a:hueOff val="-1298007"/>
                <a:satOff val="693"/>
                <a:lumOff val="-302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298007"/>
              <a:satOff val="693"/>
              <a:lumOff val="-302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11E1C2-059D-4824-B3C5-163A2E16D0B8}">
      <dsp:nvSpPr>
        <dsp:cNvPr id="0" name=""/>
        <dsp:cNvSpPr/>
      </dsp:nvSpPr>
      <dsp:spPr>
        <a:xfrm>
          <a:off x="1972949" y="430588"/>
          <a:ext cx="1103008" cy="87290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1947010"/>
                <a:satOff val="1039"/>
                <a:lumOff val="-4529"/>
                <a:alphaOff val="0"/>
                <a:shade val="51000"/>
                <a:satMod val="130000"/>
              </a:schemeClr>
            </a:gs>
            <a:gs pos="80000">
              <a:schemeClr val="accent5">
                <a:hueOff val="-1947010"/>
                <a:satOff val="1039"/>
                <a:lumOff val="-4529"/>
                <a:alphaOff val="0"/>
                <a:shade val="93000"/>
                <a:satMod val="130000"/>
              </a:schemeClr>
            </a:gs>
            <a:gs pos="100000">
              <a:schemeClr val="accent5">
                <a:hueOff val="-1947010"/>
                <a:satOff val="1039"/>
                <a:lumOff val="-452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947010"/>
              <a:satOff val="1039"/>
              <a:lumOff val="-45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4A36D0-2C3D-4371-BCDB-B413955E7D2A}">
      <dsp:nvSpPr>
        <dsp:cNvPr id="0" name=""/>
        <dsp:cNvSpPr/>
      </dsp:nvSpPr>
      <dsp:spPr>
        <a:xfrm>
          <a:off x="2636011" y="430588"/>
          <a:ext cx="1103008" cy="87290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2596013"/>
                <a:satOff val="1385"/>
                <a:lumOff val="-6039"/>
                <a:alphaOff val="0"/>
                <a:shade val="51000"/>
                <a:satMod val="130000"/>
              </a:schemeClr>
            </a:gs>
            <a:gs pos="80000">
              <a:schemeClr val="accent5">
                <a:hueOff val="-2596013"/>
                <a:satOff val="1385"/>
                <a:lumOff val="-6039"/>
                <a:alphaOff val="0"/>
                <a:shade val="93000"/>
                <a:satMod val="130000"/>
              </a:schemeClr>
            </a:gs>
            <a:gs pos="100000">
              <a:schemeClr val="accent5">
                <a:hueOff val="-2596013"/>
                <a:satOff val="1385"/>
                <a:lumOff val="-603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2596013"/>
              <a:satOff val="1385"/>
              <a:lumOff val="-60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7C8DB6-753A-40BD-8609-8CEC3C3E8F1E}">
      <dsp:nvSpPr>
        <dsp:cNvPr id="0" name=""/>
        <dsp:cNvSpPr/>
      </dsp:nvSpPr>
      <dsp:spPr>
        <a:xfrm>
          <a:off x="3298549" y="430588"/>
          <a:ext cx="1103008" cy="87290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3245016"/>
                <a:satOff val="1732"/>
                <a:lumOff val="-7549"/>
                <a:alphaOff val="0"/>
                <a:shade val="51000"/>
                <a:satMod val="130000"/>
              </a:schemeClr>
            </a:gs>
            <a:gs pos="80000">
              <a:schemeClr val="accent5">
                <a:hueOff val="-3245016"/>
                <a:satOff val="1732"/>
                <a:lumOff val="-7549"/>
                <a:alphaOff val="0"/>
                <a:shade val="93000"/>
                <a:satMod val="130000"/>
              </a:schemeClr>
            </a:gs>
            <a:gs pos="100000">
              <a:schemeClr val="accent5">
                <a:hueOff val="-3245016"/>
                <a:satOff val="1732"/>
                <a:lumOff val="-754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3245016"/>
              <a:satOff val="1732"/>
              <a:lumOff val="-7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62DA40-EB8E-4973-B6DA-1521BA8823DA}">
      <dsp:nvSpPr>
        <dsp:cNvPr id="0" name=""/>
        <dsp:cNvSpPr/>
      </dsp:nvSpPr>
      <dsp:spPr>
        <a:xfrm>
          <a:off x="3961611" y="430588"/>
          <a:ext cx="1103008" cy="87290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3894020"/>
                <a:satOff val="2078"/>
                <a:lumOff val="-9059"/>
                <a:alphaOff val="0"/>
                <a:shade val="51000"/>
                <a:satMod val="130000"/>
              </a:schemeClr>
            </a:gs>
            <a:gs pos="80000">
              <a:schemeClr val="accent5">
                <a:hueOff val="-3894020"/>
                <a:satOff val="2078"/>
                <a:lumOff val="-9059"/>
                <a:alphaOff val="0"/>
                <a:shade val="93000"/>
                <a:satMod val="130000"/>
              </a:schemeClr>
            </a:gs>
            <a:gs pos="100000">
              <a:schemeClr val="accent5">
                <a:hueOff val="-3894020"/>
                <a:satOff val="2078"/>
                <a:lumOff val="-905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3894020"/>
              <a:satOff val="2078"/>
              <a:lumOff val="-90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DAF621-286E-458F-8E80-77A0B9A00145}">
      <dsp:nvSpPr>
        <dsp:cNvPr id="0" name=""/>
        <dsp:cNvSpPr/>
      </dsp:nvSpPr>
      <dsp:spPr>
        <a:xfrm>
          <a:off x="-15189" y="517879"/>
          <a:ext cx="4774989" cy="6983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600" kern="1200" dirty="0" smtClean="0">
              <a:effectLst/>
              <a:latin typeface="+mn-lt"/>
            </a:rPr>
            <a:t>编制</a:t>
          </a:r>
          <a:r>
            <a:rPr lang="en-US" altLang="zh-CN" sz="1600" kern="1200" dirty="0" smtClean="0">
              <a:effectLst/>
              <a:latin typeface="+mn-lt"/>
            </a:rPr>
            <a:t>12</a:t>
          </a:r>
          <a:r>
            <a:rPr lang="zh-CN" altLang="en-US" sz="1600" kern="1200" dirty="0" smtClean="0">
              <a:effectLst/>
              <a:latin typeface="+mn-lt"/>
            </a:rPr>
            <a:t>期</a:t>
          </a:r>
          <a:r>
            <a:rPr lang="zh-CN" altLang="zh-CN" sz="1600" kern="1200" dirty="0" smtClean="0">
              <a:effectLst/>
              <a:latin typeface="+mn-lt"/>
            </a:rPr>
            <a:t>《江西财经大学研究生培养督导简报》</a:t>
          </a:r>
          <a:endParaRPr lang="zh-CN" altLang="en-US" sz="1600" kern="1200" dirty="0">
            <a:effectLst/>
            <a:latin typeface="+mn-lt"/>
          </a:endParaRPr>
        </a:p>
      </dsp:txBody>
      <dsp:txXfrm>
        <a:off x="-15189" y="517879"/>
        <a:ext cx="4774989" cy="698327"/>
      </dsp:txXfrm>
    </dsp:sp>
    <dsp:sp modelId="{17D34FD4-43FF-4D88-9514-68E6D9475113}">
      <dsp:nvSpPr>
        <dsp:cNvPr id="0" name=""/>
        <dsp:cNvSpPr/>
      </dsp:nvSpPr>
      <dsp:spPr>
        <a:xfrm>
          <a:off x="-15189" y="1381285"/>
          <a:ext cx="4713711" cy="428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/>
            <a:t>学位培养</a:t>
          </a:r>
          <a:endParaRPr lang="zh-CN" altLang="en-US" sz="1800" b="1" kern="1200" dirty="0"/>
        </a:p>
      </dsp:txBody>
      <dsp:txXfrm>
        <a:off x="-15189" y="1381285"/>
        <a:ext cx="4713711" cy="428519"/>
      </dsp:txXfrm>
    </dsp:sp>
    <dsp:sp modelId="{1B99F499-BDC4-45CF-B908-010C3AD19010}">
      <dsp:nvSpPr>
        <dsp:cNvPr id="0" name=""/>
        <dsp:cNvSpPr/>
      </dsp:nvSpPr>
      <dsp:spPr>
        <a:xfrm>
          <a:off x="-15189" y="1809804"/>
          <a:ext cx="1103008" cy="87290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4543022"/>
                <a:satOff val="2424"/>
                <a:lumOff val="-10569"/>
                <a:alphaOff val="0"/>
                <a:shade val="51000"/>
                <a:satMod val="130000"/>
              </a:schemeClr>
            </a:gs>
            <a:gs pos="80000">
              <a:schemeClr val="accent5">
                <a:hueOff val="-4543022"/>
                <a:satOff val="2424"/>
                <a:lumOff val="-10569"/>
                <a:alphaOff val="0"/>
                <a:shade val="93000"/>
                <a:satMod val="130000"/>
              </a:schemeClr>
            </a:gs>
            <a:gs pos="100000">
              <a:schemeClr val="accent5">
                <a:hueOff val="-4543022"/>
                <a:satOff val="2424"/>
                <a:lumOff val="-1056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543022"/>
              <a:satOff val="2424"/>
              <a:lumOff val="-105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E9BFC4-82C1-4C91-A2AA-856376E162B8}">
      <dsp:nvSpPr>
        <dsp:cNvPr id="0" name=""/>
        <dsp:cNvSpPr/>
      </dsp:nvSpPr>
      <dsp:spPr>
        <a:xfrm>
          <a:off x="647348" y="1809804"/>
          <a:ext cx="1103008" cy="87290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5192026"/>
                <a:satOff val="2770"/>
                <a:lumOff val="-12078"/>
                <a:alphaOff val="0"/>
                <a:shade val="51000"/>
                <a:satMod val="130000"/>
              </a:schemeClr>
            </a:gs>
            <a:gs pos="80000">
              <a:schemeClr val="accent5">
                <a:hueOff val="-5192026"/>
                <a:satOff val="2770"/>
                <a:lumOff val="-12078"/>
                <a:alphaOff val="0"/>
                <a:shade val="93000"/>
                <a:satMod val="130000"/>
              </a:schemeClr>
            </a:gs>
            <a:gs pos="100000">
              <a:schemeClr val="accent5">
                <a:hueOff val="-5192026"/>
                <a:satOff val="2770"/>
                <a:lumOff val="-1207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5192026"/>
              <a:satOff val="2770"/>
              <a:lumOff val="-12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0148E9-2287-4F88-B70F-3ED5D6663948}">
      <dsp:nvSpPr>
        <dsp:cNvPr id="0" name=""/>
        <dsp:cNvSpPr/>
      </dsp:nvSpPr>
      <dsp:spPr>
        <a:xfrm>
          <a:off x="1310410" y="1809804"/>
          <a:ext cx="1103008" cy="87290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5841029"/>
                <a:satOff val="3117"/>
                <a:lumOff val="-13588"/>
                <a:alphaOff val="0"/>
                <a:shade val="51000"/>
                <a:satMod val="130000"/>
              </a:schemeClr>
            </a:gs>
            <a:gs pos="80000">
              <a:schemeClr val="accent5">
                <a:hueOff val="-5841029"/>
                <a:satOff val="3117"/>
                <a:lumOff val="-13588"/>
                <a:alphaOff val="0"/>
                <a:shade val="93000"/>
                <a:satMod val="130000"/>
              </a:schemeClr>
            </a:gs>
            <a:gs pos="100000">
              <a:schemeClr val="accent5">
                <a:hueOff val="-5841029"/>
                <a:satOff val="3117"/>
                <a:lumOff val="-1358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5841029"/>
              <a:satOff val="3117"/>
              <a:lumOff val="-135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FA596D-342D-45F7-BAEE-FADFFB235B9B}">
      <dsp:nvSpPr>
        <dsp:cNvPr id="0" name=""/>
        <dsp:cNvSpPr/>
      </dsp:nvSpPr>
      <dsp:spPr>
        <a:xfrm>
          <a:off x="1972949" y="1809804"/>
          <a:ext cx="1103008" cy="87290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6490032"/>
                <a:satOff val="3463"/>
                <a:lumOff val="-15098"/>
                <a:alphaOff val="0"/>
                <a:shade val="51000"/>
                <a:satMod val="130000"/>
              </a:schemeClr>
            </a:gs>
            <a:gs pos="80000">
              <a:schemeClr val="accent5">
                <a:hueOff val="-6490032"/>
                <a:satOff val="3463"/>
                <a:lumOff val="-15098"/>
                <a:alphaOff val="0"/>
                <a:shade val="93000"/>
                <a:satMod val="130000"/>
              </a:schemeClr>
            </a:gs>
            <a:gs pos="100000">
              <a:schemeClr val="accent5">
                <a:hueOff val="-6490032"/>
                <a:satOff val="3463"/>
                <a:lumOff val="-1509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6490032"/>
              <a:satOff val="3463"/>
              <a:lumOff val="-150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92B9D5-A498-4541-A051-B74C7BF234A5}">
      <dsp:nvSpPr>
        <dsp:cNvPr id="0" name=""/>
        <dsp:cNvSpPr/>
      </dsp:nvSpPr>
      <dsp:spPr>
        <a:xfrm>
          <a:off x="2636011" y="1809804"/>
          <a:ext cx="1103008" cy="87290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7139036"/>
                <a:satOff val="3809"/>
                <a:lumOff val="-16608"/>
                <a:alphaOff val="0"/>
                <a:shade val="51000"/>
                <a:satMod val="130000"/>
              </a:schemeClr>
            </a:gs>
            <a:gs pos="80000">
              <a:schemeClr val="accent5">
                <a:hueOff val="-7139036"/>
                <a:satOff val="3809"/>
                <a:lumOff val="-16608"/>
                <a:alphaOff val="0"/>
                <a:shade val="93000"/>
                <a:satMod val="130000"/>
              </a:schemeClr>
            </a:gs>
            <a:gs pos="100000">
              <a:schemeClr val="accent5">
                <a:hueOff val="-7139036"/>
                <a:satOff val="3809"/>
                <a:lumOff val="-1660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7139036"/>
              <a:satOff val="3809"/>
              <a:lumOff val="-166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D44C5E-E72E-4415-9DF6-435F277DEC6F}">
      <dsp:nvSpPr>
        <dsp:cNvPr id="0" name=""/>
        <dsp:cNvSpPr/>
      </dsp:nvSpPr>
      <dsp:spPr>
        <a:xfrm>
          <a:off x="3298549" y="1809804"/>
          <a:ext cx="1103008" cy="87290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7788040"/>
                <a:satOff val="4156"/>
                <a:lumOff val="-18118"/>
                <a:alphaOff val="0"/>
                <a:shade val="51000"/>
                <a:satMod val="130000"/>
              </a:schemeClr>
            </a:gs>
            <a:gs pos="80000">
              <a:schemeClr val="accent5">
                <a:hueOff val="-7788040"/>
                <a:satOff val="4156"/>
                <a:lumOff val="-18118"/>
                <a:alphaOff val="0"/>
                <a:shade val="93000"/>
                <a:satMod val="130000"/>
              </a:schemeClr>
            </a:gs>
            <a:gs pos="100000">
              <a:schemeClr val="accent5">
                <a:hueOff val="-7788040"/>
                <a:satOff val="4156"/>
                <a:lumOff val="-1811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7788040"/>
              <a:satOff val="4156"/>
              <a:lumOff val="-1811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FCEA69-2113-4594-8973-44CAEBC919C2}">
      <dsp:nvSpPr>
        <dsp:cNvPr id="0" name=""/>
        <dsp:cNvSpPr/>
      </dsp:nvSpPr>
      <dsp:spPr>
        <a:xfrm>
          <a:off x="3961611" y="1809804"/>
          <a:ext cx="1103008" cy="87290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8437041"/>
                <a:satOff val="4502"/>
                <a:lumOff val="-19627"/>
                <a:alphaOff val="0"/>
                <a:shade val="51000"/>
                <a:satMod val="130000"/>
              </a:schemeClr>
            </a:gs>
            <a:gs pos="80000">
              <a:schemeClr val="accent5">
                <a:hueOff val="-8437041"/>
                <a:satOff val="4502"/>
                <a:lumOff val="-19627"/>
                <a:alphaOff val="0"/>
                <a:shade val="93000"/>
                <a:satMod val="130000"/>
              </a:schemeClr>
            </a:gs>
            <a:gs pos="100000">
              <a:schemeClr val="accent5">
                <a:hueOff val="-8437041"/>
                <a:satOff val="4502"/>
                <a:lumOff val="-1962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8437041"/>
              <a:satOff val="4502"/>
              <a:lumOff val="-1962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97757D-1869-4063-BD11-828A6F8AD474}">
      <dsp:nvSpPr>
        <dsp:cNvPr id="0" name=""/>
        <dsp:cNvSpPr/>
      </dsp:nvSpPr>
      <dsp:spPr>
        <a:xfrm>
          <a:off x="-15189" y="1897095"/>
          <a:ext cx="4774989" cy="6983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490032"/>
              <a:satOff val="3463"/>
              <a:lumOff val="-150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600" kern="1200" dirty="0" smtClean="0">
              <a:effectLst/>
              <a:latin typeface="+mn-lt"/>
            </a:rPr>
            <a:t>修订了《专业学位硕士研究生培养方案》</a:t>
          </a:r>
          <a:endParaRPr lang="zh-CN" altLang="en-US" sz="1600" kern="1200" dirty="0">
            <a:effectLst/>
            <a:latin typeface="+mn-lt"/>
          </a:endParaRPr>
        </a:p>
      </dsp:txBody>
      <dsp:txXfrm>
        <a:off x="-15189" y="1897095"/>
        <a:ext cx="4774989" cy="698327"/>
      </dsp:txXfrm>
    </dsp:sp>
    <dsp:sp modelId="{006D7473-6FD5-427E-8A15-CF2A207AEAFB}">
      <dsp:nvSpPr>
        <dsp:cNvPr id="0" name=""/>
        <dsp:cNvSpPr/>
      </dsp:nvSpPr>
      <dsp:spPr>
        <a:xfrm>
          <a:off x="-15189" y="2760501"/>
          <a:ext cx="4713711" cy="428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/>
            <a:t>课程验收申报</a:t>
          </a:r>
          <a:endParaRPr lang="zh-CN" altLang="en-US" sz="1800" b="1" kern="1200" dirty="0"/>
        </a:p>
      </dsp:txBody>
      <dsp:txXfrm>
        <a:off x="-15189" y="2760501"/>
        <a:ext cx="4713711" cy="428519"/>
      </dsp:txXfrm>
    </dsp:sp>
    <dsp:sp modelId="{548303A4-423E-492F-9DCB-B329A1A6FB72}">
      <dsp:nvSpPr>
        <dsp:cNvPr id="0" name=""/>
        <dsp:cNvSpPr/>
      </dsp:nvSpPr>
      <dsp:spPr>
        <a:xfrm>
          <a:off x="333623" y="3189021"/>
          <a:ext cx="1103008" cy="87290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9086045"/>
                <a:satOff val="4848"/>
                <a:lumOff val="-21137"/>
                <a:alphaOff val="0"/>
                <a:shade val="51000"/>
                <a:satMod val="130000"/>
              </a:schemeClr>
            </a:gs>
            <a:gs pos="80000">
              <a:schemeClr val="accent5">
                <a:hueOff val="-9086045"/>
                <a:satOff val="4848"/>
                <a:lumOff val="-21137"/>
                <a:alphaOff val="0"/>
                <a:shade val="93000"/>
                <a:satMod val="130000"/>
              </a:schemeClr>
            </a:gs>
            <a:gs pos="100000">
              <a:schemeClr val="accent5">
                <a:hueOff val="-9086045"/>
                <a:satOff val="4848"/>
                <a:lumOff val="-2113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086045"/>
              <a:satOff val="4848"/>
              <a:lumOff val="-211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D642C1-5F5E-4564-96C2-BF0A9E4B0682}">
      <dsp:nvSpPr>
        <dsp:cNvPr id="0" name=""/>
        <dsp:cNvSpPr/>
      </dsp:nvSpPr>
      <dsp:spPr>
        <a:xfrm>
          <a:off x="996161" y="3189021"/>
          <a:ext cx="1103008" cy="87290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9735049"/>
                <a:satOff val="5195"/>
                <a:lumOff val="-22647"/>
                <a:alphaOff val="0"/>
                <a:shade val="51000"/>
                <a:satMod val="130000"/>
              </a:schemeClr>
            </a:gs>
            <a:gs pos="80000">
              <a:schemeClr val="accent5">
                <a:hueOff val="-9735049"/>
                <a:satOff val="5195"/>
                <a:lumOff val="-22647"/>
                <a:alphaOff val="0"/>
                <a:shade val="93000"/>
                <a:satMod val="130000"/>
              </a:schemeClr>
            </a:gs>
            <a:gs pos="100000">
              <a:schemeClr val="accent5">
                <a:hueOff val="-9735049"/>
                <a:satOff val="5195"/>
                <a:lumOff val="-2264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735049"/>
              <a:satOff val="5195"/>
              <a:lumOff val="-2264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A33F67-5E76-428D-915F-C038299015D3}">
      <dsp:nvSpPr>
        <dsp:cNvPr id="0" name=""/>
        <dsp:cNvSpPr/>
      </dsp:nvSpPr>
      <dsp:spPr>
        <a:xfrm>
          <a:off x="1659223" y="3189021"/>
          <a:ext cx="1103008" cy="87290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10384052"/>
                <a:satOff val="5541"/>
                <a:lumOff val="-24157"/>
                <a:alphaOff val="0"/>
                <a:shade val="51000"/>
                <a:satMod val="130000"/>
              </a:schemeClr>
            </a:gs>
            <a:gs pos="80000">
              <a:schemeClr val="accent5">
                <a:hueOff val="-10384052"/>
                <a:satOff val="5541"/>
                <a:lumOff val="-24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10384052"/>
                <a:satOff val="5541"/>
                <a:lumOff val="-2415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0384052"/>
              <a:satOff val="5541"/>
              <a:lumOff val="-241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5A61D8-9226-4535-B0EC-2495BA5C68AB}">
      <dsp:nvSpPr>
        <dsp:cNvPr id="0" name=""/>
        <dsp:cNvSpPr/>
      </dsp:nvSpPr>
      <dsp:spPr>
        <a:xfrm>
          <a:off x="2321761" y="3189021"/>
          <a:ext cx="1103008" cy="87290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11033056"/>
                <a:satOff val="5887"/>
                <a:lumOff val="-25667"/>
                <a:alphaOff val="0"/>
                <a:shade val="51000"/>
                <a:satMod val="130000"/>
              </a:schemeClr>
            </a:gs>
            <a:gs pos="80000">
              <a:schemeClr val="accent5">
                <a:hueOff val="-11033056"/>
                <a:satOff val="5887"/>
                <a:lumOff val="-25667"/>
                <a:alphaOff val="0"/>
                <a:shade val="93000"/>
                <a:satMod val="130000"/>
              </a:schemeClr>
            </a:gs>
            <a:gs pos="100000">
              <a:schemeClr val="accent5">
                <a:hueOff val="-11033056"/>
                <a:satOff val="5887"/>
                <a:lumOff val="-2566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1033056"/>
              <a:satOff val="5887"/>
              <a:lumOff val="-256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8206D2-D93C-4555-BF8F-73ABEA6E0699}">
      <dsp:nvSpPr>
        <dsp:cNvPr id="0" name=""/>
        <dsp:cNvSpPr/>
      </dsp:nvSpPr>
      <dsp:spPr>
        <a:xfrm>
          <a:off x="2984824" y="3189021"/>
          <a:ext cx="1103008" cy="87290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11682057"/>
                <a:satOff val="6233"/>
                <a:lumOff val="-27176"/>
                <a:alphaOff val="0"/>
                <a:shade val="51000"/>
                <a:satMod val="130000"/>
              </a:schemeClr>
            </a:gs>
            <a:gs pos="80000">
              <a:schemeClr val="accent5">
                <a:hueOff val="-11682057"/>
                <a:satOff val="6233"/>
                <a:lumOff val="-27176"/>
                <a:alphaOff val="0"/>
                <a:shade val="93000"/>
                <a:satMod val="130000"/>
              </a:schemeClr>
            </a:gs>
            <a:gs pos="100000">
              <a:schemeClr val="accent5">
                <a:hueOff val="-11682057"/>
                <a:satOff val="6233"/>
                <a:lumOff val="-2717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1682057"/>
              <a:satOff val="6233"/>
              <a:lumOff val="-271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7913EC-F072-42C8-9416-EE7CA4D1FA82}">
      <dsp:nvSpPr>
        <dsp:cNvPr id="0" name=""/>
        <dsp:cNvSpPr/>
      </dsp:nvSpPr>
      <dsp:spPr>
        <a:xfrm>
          <a:off x="3647362" y="3189021"/>
          <a:ext cx="1103008" cy="87290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12331061"/>
                <a:satOff val="6580"/>
                <a:lumOff val="-28686"/>
                <a:alphaOff val="0"/>
                <a:shade val="51000"/>
                <a:satMod val="130000"/>
              </a:schemeClr>
            </a:gs>
            <a:gs pos="80000">
              <a:schemeClr val="accent5">
                <a:hueOff val="-12331061"/>
                <a:satOff val="6580"/>
                <a:lumOff val="-28686"/>
                <a:alphaOff val="0"/>
                <a:shade val="93000"/>
                <a:satMod val="130000"/>
              </a:schemeClr>
            </a:gs>
            <a:gs pos="100000">
              <a:schemeClr val="accent5">
                <a:hueOff val="-12331061"/>
                <a:satOff val="6580"/>
                <a:lumOff val="-28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2331061"/>
              <a:satOff val="6580"/>
              <a:lumOff val="-28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7A87F9-2DD9-4071-B902-4821F503DFFC}">
      <dsp:nvSpPr>
        <dsp:cNvPr id="0" name=""/>
        <dsp:cNvSpPr/>
      </dsp:nvSpPr>
      <dsp:spPr>
        <a:xfrm>
          <a:off x="4236059" y="3189021"/>
          <a:ext cx="1251738" cy="87290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12980065"/>
                <a:satOff val="6926"/>
                <a:lumOff val="-30196"/>
                <a:alphaOff val="0"/>
                <a:shade val="51000"/>
                <a:satMod val="130000"/>
              </a:schemeClr>
            </a:gs>
            <a:gs pos="80000">
              <a:schemeClr val="accent5">
                <a:hueOff val="-12980065"/>
                <a:satOff val="6926"/>
                <a:lumOff val="-30196"/>
                <a:alphaOff val="0"/>
                <a:shade val="93000"/>
                <a:satMod val="130000"/>
              </a:schemeClr>
            </a:gs>
            <a:gs pos="100000">
              <a:schemeClr val="accent5">
                <a:hueOff val="-12980065"/>
                <a:satOff val="6926"/>
                <a:lumOff val="-3019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2980065"/>
              <a:satOff val="6926"/>
              <a:lumOff val="-301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84BDEE-5829-4C6E-AB6B-F9E61A0F7CAC}">
      <dsp:nvSpPr>
        <dsp:cNvPr id="0" name=""/>
        <dsp:cNvSpPr/>
      </dsp:nvSpPr>
      <dsp:spPr>
        <a:xfrm>
          <a:off x="-15189" y="3276311"/>
          <a:ext cx="5472615" cy="6983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2980065"/>
              <a:satOff val="6926"/>
              <a:lumOff val="-301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“江西省研究生优质课程建设项目”验收、“研究生联合培养基地”、“江西省第十四批高校省级教学成果奖”申报</a:t>
          </a:r>
          <a:endParaRPr lang="zh-CN" altLang="en-US" sz="1600" kern="1200" dirty="0"/>
        </a:p>
      </dsp:txBody>
      <dsp:txXfrm>
        <a:off x="-15189" y="3276311"/>
        <a:ext cx="5472615" cy="6983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62133-FD8C-4FB7-A6AF-D21E7E6AF762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ADDC9F-4B1C-4374-9948-E0B39EE1C353}">
      <dsp:nvSpPr>
        <dsp:cNvPr id="0" name=""/>
        <dsp:cNvSpPr/>
      </dsp:nvSpPr>
      <dsp:spPr>
        <a:xfrm>
          <a:off x="564979" y="406400"/>
          <a:ext cx="5695986" cy="812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3340" rIns="53340" bIns="53340" numCol="1" spcCol="1270" anchor="ctr" anchorCtr="0">
          <a:noAutofit/>
        </a:bodyPr>
        <a:lstStyle/>
        <a:p>
          <a:pPr lvl="0" algn="l" defTabSz="933450">
            <a:lnSpc>
              <a:spcPts val="1800"/>
            </a:lnSpc>
            <a:spcBef>
              <a:spcPct val="0"/>
            </a:spcBef>
            <a:spcAft>
              <a:spcPts val="600"/>
            </a:spcAft>
          </a:pPr>
          <a:r>
            <a:rPr lang="zh-CN" altLang="en-US" sz="2100" b="1" kern="1200" dirty="0" smtClean="0">
              <a:solidFill>
                <a:schemeClr val="tx1"/>
              </a:solidFill>
            </a:rPr>
            <a:t>举办</a:t>
          </a:r>
          <a:r>
            <a:rPr lang="zh-CN" altLang="zh-CN" sz="2100" b="1" kern="1200" dirty="0" smtClean="0">
              <a:solidFill>
                <a:schemeClr val="tx1"/>
              </a:solidFill>
            </a:rPr>
            <a:t>“研究生就业招聘周”活动</a:t>
          </a:r>
          <a:r>
            <a:rPr lang="zh-CN" altLang="en-US" sz="2100" b="1" kern="1200" dirty="0" smtClean="0">
              <a:solidFill>
                <a:schemeClr val="tx1"/>
              </a:solidFill>
            </a:rPr>
            <a:t>。</a:t>
          </a:r>
          <a:endParaRPr lang="en-US" altLang="zh-CN" sz="2100" b="1" kern="1200" dirty="0" smtClean="0">
            <a:solidFill>
              <a:schemeClr val="tx1"/>
            </a:solidFill>
          </a:endParaRPr>
        </a:p>
        <a:p>
          <a:pPr lvl="0" algn="l" defTabSz="933450">
            <a:lnSpc>
              <a:spcPts val="1800"/>
            </a:lnSpc>
            <a:spcBef>
              <a:spcPct val="0"/>
            </a:spcBef>
            <a:spcAft>
              <a:spcPts val="600"/>
            </a:spcAft>
          </a:pPr>
          <a:r>
            <a:rPr lang="zh-CN" altLang="en-US" sz="2100" b="1" kern="1200" dirty="0" smtClean="0">
              <a:solidFill>
                <a:schemeClr val="tx1"/>
              </a:solidFill>
            </a:rPr>
            <a:t>专场</a:t>
          </a:r>
          <a:r>
            <a:rPr lang="zh-CN" altLang="zh-CN" sz="2100" b="1" kern="1200" dirty="0" smtClean="0">
              <a:solidFill>
                <a:schemeClr val="tx1"/>
              </a:solidFill>
            </a:rPr>
            <a:t>招聘会</a:t>
          </a:r>
          <a:r>
            <a:rPr lang="en-US" altLang="zh-CN" sz="2100" b="1" kern="1200" dirty="0" smtClean="0">
              <a:solidFill>
                <a:schemeClr val="tx1"/>
              </a:solidFill>
            </a:rPr>
            <a:t>68</a:t>
          </a:r>
          <a:r>
            <a:rPr lang="zh-CN" altLang="zh-CN" sz="2100" b="1" kern="1200" dirty="0" smtClean="0">
              <a:solidFill>
                <a:schemeClr val="tx1"/>
              </a:solidFill>
            </a:rPr>
            <a:t>场，提供就业信息</a:t>
          </a:r>
          <a:r>
            <a:rPr lang="en-US" altLang="zh-CN" sz="2100" b="1" kern="1200" dirty="0" smtClean="0">
              <a:solidFill>
                <a:schemeClr val="tx1"/>
              </a:solidFill>
            </a:rPr>
            <a:t>365</a:t>
          </a:r>
          <a:r>
            <a:rPr lang="zh-CN" altLang="zh-CN" sz="2100" b="1" kern="1200" dirty="0" smtClean="0">
              <a:solidFill>
                <a:schemeClr val="tx1"/>
              </a:solidFill>
            </a:rPr>
            <a:t>家</a:t>
          </a:r>
          <a:r>
            <a:rPr lang="zh-CN" altLang="en-US" sz="2100" b="1" kern="1200" dirty="0" smtClean="0">
              <a:solidFill>
                <a:schemeClr val="tx1"/>
              </a:solidFill>
            </a:rPr>
            <a:t>。</a:t>
          </a:r>
          <a:endParaRPr lang="zh-CN" altLang="en-US" sz="2100" b="1" kern="1200" dirty="0">
            <a:solidFill>
              <a:schemeClr val="tx1"/>
            </a:solidFill>
          </a:endParaRPr>
        </a:p>
      </dsp:txBody>
      <dsp:txXfrm>
        <a:off x="564979" y="406400"/>
        <a:ext cx="5695986" cy="812800"/>
      </dsp:txXfrm>
    </dsp:sp>
    <dsp:sp modelId="{1C0FAC30-1D1C-4E79-96CC-01572F5A34BC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3B3FF8-DC11-4AF2-A0A9-F7163E102D94}">
      <dsp:nvSpPr>
        <dsp:cNvPr id="0" name=""/>
        <dsp:cNvSpPr/>
      </dsp:nvSpPr>
      <dsp:spPr>
        <a:xfrm>
          <a:off x="860432" y="1625599"/>
          <a:ext cx="5400533" cy="812800"/>
        </a:xfrm>
        <a:prstGeom prst="rect">
          <a:avLst/>
        </a:prstGeom>
        <a:solidFill>
          <a:schemeClr val="accent5">
            <a:hueOff val="-6490032"/>
            <a:satOff val="3463"/>
            <a:lumOff val="-15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2100" b="1" kern="1200" dirty="0" smtClean="0">
              <a:solidFill>
                <a:schemeClr val="tx1"/>
              </a:solidFill>
            </a:rPr>
            <a:t>博士就业率</a:t>
          </a:r>
          <a:r>
            <a:rPr lang="en-US" altLang="zh-CN" sz="2100" b="1" kern="1200" dirty="0" smtClean="0">
              <a:solidFill>
                <a:schemeClr val="tx1"/>
              </a:solidFill>
            </a:rPr>
            <a:t>100%</a:t>
          </a:r>
          <a:r>
            <a:rPr lang="zh-CN" altLang="zh-CN" sz="2100" b="1" kern="1200" dirty="0" smtClean="0">
              <a:solidFill>
                <a:schemeClr val="tx1"/>
              </a:solidFill>
            </a:rPr>
            <a:t>，硕士就业率</a:t>
          </a:r>
          <a:r>
            <a:rPr lang="en-US" altLang="zh-CN" sz="2100" b="1" kern="1200" dirty="0" smtClean="0">
              <a:solidFill>
                <a:schemeClr val="tx1"/>
              </a:solidFill>
            </a:rPr>
            <a:t>97.1%</a:t>
          </a:r>
          <a:endParaRPr lang="zh-CN" altLang="en-US" sz="2100" b="1" kern="1200" dirty="0">
            <a:solidFill>
              <a:schemeClr val="tx1"/>
            </a:solidFill>
          </a:endParaRPr>
        </a:p>
      </dsp:txBody>
      <dsp:txXfrm>
        <a:off x="860432" y="1625599"/>
        <a:ext cx="5400533" cy="812800"/>
      </dsp:txXfrm>
    </dsp:sp>
    <dsp:sp modelId="{788FD8F6-B996-4EEA-8F89-02C4EDE9A889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490032"/>
              <a:satOff val="3463"/>
              <a:lumOff val="-1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15081B-0289-4DFD-848F-DF1B454DAD6A}">
      <dsp:nvSpPr>
        <dsp:cNvPr id="0" name=""/>
        <dsp:cNvSpPr/>
      </dsp:nvSpPr>
      <dsp:spPr>
        <a:xfrm>
          <a:off x="564979" y="2844800"/>
          <a:ext cx="5695986" cy="812800"/>
        </a:xfrm>
        <a:prstGeom prst="rect">
          <a:avLst/>
        </a:prstGeom>
        <a:solidFill>
          <a:schemeClr val="accent5">
            <a:hueOff val="-12980065"/>
            <a:satOff val="6926"/>
            <a:lumOff val="-30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2100" b="1" kern="1200" dirty="0" smtClean="0">
              <a:solidFill>
                <a:schemeClr val="tx1"/>
              </a:solidFill>
            </a:rPr>
            <a:t>就业率和常规就业率均位居全省领先地位。</a:t>
          </a:r>
          <a:endParaRPr lang="zh-CN" altLang="en-US" sz="2100" b="1" kern="1200" dirty="0">
            <a:solidFill>
              <a:schemeClr val="tx1"/>
            </a:solidFill>
          </a:endParaRPr>
        </a:p>
      </dsp:txBody>
      <dsp:txXfrm>
        <a:off x="564979" y="2844800"/>
        <a:ext cx="5695986" cy="812800"/>
      </dsp:txXfrm>
    </dsp:sp>
    <dsp:sp modelId="{3E652CFF-EAC2-4E1F-9DDC-DE9AD91B664C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2980065"/>
              <a:satOff val="6926"/>
              <a:lumOff val="-30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305E1-9036-4E16-8F0C-92EE147D940A}">
      <dsp:nvSpPr>
        <dsp:cNvPr id="0" name=""/>
        <dsp:cNvSpPr/>
      </dsp:nvSpPr>
      <dsp:spPr>
        <a:xfrm>
          <a:off x="0" y="717269"/>
          <a:ext cx="5911027" cy="11920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一、主要工作举措</a:t>
          </a:r>
          <a:endParaRPr lang="zh-CN" altLang="en-US" sz="3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193" y="775462"/>
        <a:ext cx="5794641" cy="1075697"/>
      </dsp:txXfrm>
    </dsp:sp>
    <dsp:sp modelId="{AC239E76-5C6B-4470-9C82-908E85987C26}">
      <dsp:nvSpPr>
        <dsp:cNvPr id="0" name=""/>
        <dsp:cNvSpPr/>
      </dsp:nvSpPr>
      <dsp:spPr>
        <a:xfrm>
          <a:off x="0" y="2740346"/>
          <a:ext cx="5911027" cy="1192083"/>
        </a:xfrm>
        <a:prstGeom prst="roundRect">
          <a:avLst/>
        </a:prstGeom>
        <a:solidFill>
          <a:schemeClr val="accent5">
            <a:hueOff val="-12980065"/>
            <a:satOff val="6926"/>
            <a:lumOff val="-3019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二、工作亮点和获得奖励</a:t>
          </a:r>
          <a:endParaRPr lang="zh-CN" altLang="en-US" sz="3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193" y="2798539"/>
        <a:ext cx="5794641" cy="1075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08376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35441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3433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BC5FFA-E6DB-4177-A6AC-6BAD58F20D41}" type="datetimeFigureOut">
              <a:rPr lang="zh-CN" altLang="en-US"/>
              <a:pPr/>
              <a:t>2015/1/12</a:t>
            </a:fld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4310B-89DF-4332-AEDC-CCC4F312FC3B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808661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5769F4-EB2A-44C2-AF2B-2BBECFFA056D}" type="datetimeFigureOut">
              <a:rPr lang="zh-CN" altLang="en-US"/>
              <a:pPr/>
              <a:t>2015/1/12</a:t>
            </a:fld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C5C45-29A1-4212-9651-1F05FF8CF7B3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2338780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71F7C0-4E1F-40EC-AC28-414BE1914982}" type="datetimeFigureOut">
              <a:rPr lang="zh-CN" altLang="en-US"/>
              <a:pPr/>
              <a:t>2015/1/12</a:t>
            </a:fld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4FC03-44C7-4A0B-82A3-B1698FC70589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1957111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ABD70-606F-42ED-BDD1-FC6E3985C55D}" type="datetimeFigureOut">
              <a:rPr lang="zh-CN" altLang="en-US"/>
              <a:pPr/>
              <a:t>2015/1/12</a:t>
            </a:fld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5A5A9-B482-4F02-B752-5029661CB787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730147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CE46F4-006E-45B2-AE33-8531886A1F65}" type="datetimeFigureOut">
              <a:rPr lang="zh-CN" altLang="en-US"/>
              <a:pPr/>
              <a:t>2015/1/12</a:t>
            </a:fld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E8251-0CEB-4DF5-AFD3-97FBA0DF2102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1327156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6B2081-AC34-4D8A-8465-062061307DB2}" type="datetimeFigureOut">
              <a:rPr lang="zh-CN" altLang="en-US"/>
              <a:pPr/>
              <a:t>2015/1/12</a:t>
            </a:fld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62BF7-6A88-4E88-BF75-5BED53BB47CB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3602199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EBC4DC-89E5-4F1F-ADE1-20D21A0C138E}" type="datetimeFigureOut">
              <a:rPr lang="zh-CN" altLang="en-US"/>
              <a:pPr/>
              <a:t>2015/1/12</a:t>
            </a:fld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66243-0401-462B-B6D6-72C77A0EEBE3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3820497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E682A0-60CB-4E6F-9968-8674548B608C}" type="datetimeFigureOut">
              <a:rPr lang="zh-CN" altLang="en-US"/>
              <a:pPr/>
              <a:t>2015/1/12</a:t>
            </a:fld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BB121-F901-447C-8B24-4E5076021236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195391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6373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CC7ACF-D676-42B3-A23D-F2A2C0FC6B36}" type="datetimeFigureOut">
              <a:rPr lang="zh-CN" altLang="en-US"/>
              <a:pPr/>
              <a:t>2015/1/12</a:t>
            </a:fld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83D53-8BC4-4782-8F53-884F077E34FA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2861819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1C4747-3CE0-479D-A266-3EB61A48514A}" type="datetimeFigureOut">
              <a:rPr lang="zh-CN" altLang="en-US"/>
              <a:pPr/>
              <a:t>2015/1/12</a:t>
            </a:fld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0BFA8-F9A0-4E4A-A76C-F788A14998AB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3033726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6225"/>
            <a:ext cx="2057400" cy="58499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6225"/>
            <a:ext cx="6019800" cy="58499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209655-E6D6-4F5E-936F-72465F4C77E9}" type="datetimeFigureOut">
              <a:rPr lang="zh-CN" altLang="en-US"/>
              <a:pPr/>
              <a:t>2015/1/12</a:t>
            </a:fld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53AE2-6418-47F7-8FF7-1554A1E4494D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2997050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161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2015/1/12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1601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2015/1/12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7246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2015/1/12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2713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2015/1/12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4809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2015/1/12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81665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2015/1/12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6664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桌面\34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8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9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2015/1/12</a:t>
            </a:fld>
            <a:endParaRPr lang="zh-CN" altLang="en-US"/>
          </a:p>
        </p:txBody>
      </p:sp>
      <p:sp>
        <p:nvSpPr>
          <p:cNvPr id="1030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31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602E04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602E04"/>
          </a:solidFill>
          <a:latin typeface="时尚中黑简体"/>
          <a:ea typeface="时尚中黑简体"/>
          <a:cs typeface="时尚中黑简体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602E04"/>
          </a:solidFill>
          <a:latin typeface="时尚中黑简体"/>
          <a:ea typeface="时尚中黑简体"/>
          <a:cs typeface="时尚中黑简体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602E04"/>
          </a:solidFill>
          <a:latin typeface="时尚中黑简体"/>
          <a:ea typeface="时尚中黑简体"/>
          <a:cs typeface="时尚中黑简体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602E04"/>
          </a:solidFill>
          <a:latin typeface="时尚中黑简体"/>
          <a:ea typeface="时尚中黑简体"/>
          <a:cs typeface="时尚中黑简体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602E04"/>
          </a:solidFill>
          <a:latin typeface="时尚中黑简体"/>
          <a:ea typeface="时尚中黑简体"/>
          <a:cs typeface="时尚中黑简体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602E04"/>
          </a:solidFill>
          <a:latin typeface="时尚中黑简体"/>
          <a:ea typeface="时尚中黑简体"/>
          <a:cs typeface="时尚中黑简体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602E04"/>
          </a:solidFill>
          <a:latin typeface="时尚中黑简体"/>
          <a:ea typeface="时尚中黑简体"/>
          <a:cs typeface="时尚中黑简体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602E04"/>
          </a:solidFill>
          <a:latin typeface="时尚中黑简体"/>
          <a:ea typeface="时尚中黑简体"/>
          <a:cs typeface="时尚中黑简体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6225"/>
            <a:ext cx="8229600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C4995924-0DF3-4D41-83D8-AAED15766A90}" type="datetimeFigureOut">
              <a:rPr lang="zh-CN" altLang="en-US"/>
              <a:pPr/>
              <a:t>2015/1/12</a:t>
            </a:fld>
            <a:endParaRPr lang="zh-CN" altLang="zh-CN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zh-CN" altLang="zh-CN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BB089E4F-A9CB-457C-AC0B-F0A075793F95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Data" Target="../diagrams/data4.xml"/><Relationship Id="rId7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Data" Target="../diagrams/data2.xml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3.xml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1470025"/>
          </a:xfrm>
        </p:spPr>
        <p:txBody>
          <a:bodyPr/>
          <a:lstStyle/>
          <a:p>
            <a:r>
              <a:rPr lang="zh-CN" altLang="zh-CN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把好研究生教育龙头</a:t>
            </a:r>
            <a:r>
              <a:rPr lang="en-US" altLang="zh-CN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  </a:t>
            </a:r>
            <a:r>
              <a:rPr lang="zh-CN" altLang="zh-CN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抓改革、促发展、提质量</a:t>
            </a:r>
            <a:endParaRPr lang="zh-CN" altLang="en-US" sz="4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1640" y="3217543"/>
            <a:ext cx="6400800" cy="1752600"/>
          </a:xfrm>
        </p:spPr>
        <p:txBody>
          <a:bodyPr/>
          <a:lstStyle/>
          <a:p>
            <a:r>
              <a:rPr lang="en-US" altLang="zh-CN" dirty="0" smtClean="0"/>
              <a:t>——</a:t>
            </a:r>
            <a:r>
              <a:rPr lang="zh-CN" altLang="zh-CN" b="1" dirty="0"/>
              <a:t>研究生院</a:t>
            </a:r>
            <a:r>
              <a:rPr lang="en-US" altLang="zh-CN" b="1" dirty="0"/>
              <a:t>2014</a:t>
            </a:r>
            <a:r>
              <a:rPr lang="zh-CN" altLang="zh-CN" b="1" dirty="0"/>
              <a:t>年工作总结</a:t>
            </a:r>
            <a:endParaRPr lang="zh-CN" altLang="en-US" dirty="0"/>
          </a:p>
        </p:txBody>
      </p:sp>
      <p:pic>
        <p:nvPicPr>
          <p:cNvPr id="1027" name="Picture 3" descr="C:\Users\Administrator\Desktop\1435-1111041A150B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49080"/>
            <a:ext cx="3164194" cy="1690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35366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7293" y="530349"/>
            <a:ext cx="1399203" cy="138648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矩形 5"/>
          <p:cNvSpPr/>
          <p:nvPr/>
        </p:nvSpPr>
        <p:spPr>
          <a:xfrm>
            <a:off x="0" y="530349"/>
            <a:ext cx="5235729" cy="579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800"/>
              </a:lnSpc>
            </a:pPr>
            <a:r>
              <a:rPr lang="en-US" altLang="zh-CN" sz="2800" b="1" dirty="0" smtClean="0">
                <a:latin typeface="方正静蕾简体" pitchFamily="2" charset="-122"/>
                <a:ea typeface="方正静蕾简体" pitchFamily="2" charset="-122"/>
              </a:rPr>
              <a:t>5.</a:t>
            </a:r>
            <a:r>
              <a:rPr lang="zh-CN" altLang="zh-CN" sz="2800" b="1" dirty="0" smtClean="0">
                <a:latin typeface="方正静蕾简体" pitchFamily="2" charset="-122"/>
                <a:ea typeface="方正静蕾简体" pitchFamily="2" charset="-122"/>
              </a:rPr>
              <a:t>强化</a:t>
            </a:r>
            <a:r>
              <a:rPr lang="zh-CN" altLang="zh-CN" sz="2800" b="1" dirty="0">
                <a:latin typeface="方正静蕾简体" pitchFamily="2" charset="-122"/>
                <a:ea typeface="方正静蕾简体" pitchFamily="2" charset="-122"/>
              </a:rPr>
              <a:t>导师队伍，提升师资</a:t>
            </a:r>
            <a:r>
              <a:rPr lang="zh-CN" altLang="zh-CN" sz="2800" b="1" dirty="0" smtClean="0">
                <a:latin typeface="方正静蕾简体" pitchFamily="2" charset="-122"/>
                <a:ea typeface="方正静蕾简体" pitchFamily="2" charset="-122"/>
              </a:rPr>
              <a:t>水平</a:t>
            </a:r>
            <a:endParaRPr lang="en-US" altLang="zh-CN" sz="2800" b="1" dirty="0"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9512" y="1340768"/>
            <a:ext cx="41740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zh-CN" dirty="0" smtClean="0"/>
              <a:t>建立导师考核</a:t>
            </a:r>
            <a:r>
              <a:rPr lang="zh-CN" altLang="zh-CN" dirty="0"/>
              <a:t>淘汰机制</a:t>
            </a:r>
            <a:r>
              <a:rPr lang="zh-CN" altLang="zh-CN" dirty="0" smtClean="0"/>
              <a:t>，对</a:t>
            </a:r>
            <a:r>
              <a:rPr lang="zh-CN" altLang="zh-CN" dirty="0"/>
              <a:t>硕士生导师进行</a:t>
            </a:r>
            <a:r>
              <a:rPr lang="zh-CN" altLang="zh-CN" dirty="0" smtClean="0"/>
              <a:t>了</a:t>
            </a:r>
            <a:r>
              <a:rPr lang="zh-CN" altLang="en-US" dirty="0" smtClean="0"/>
              <a:t>首次</a:t>
            </a:r>
            <a:r>
              <a:rPr lang="zh-CN" altLang="zh-CN" dirty="0" smtClean="0"/>
              <a:t>考核</a:t>
            </a:r>
            <a:r>
              <a:rPr lang="zh-CN" altLang="en-US" dirty="0" smtClean="0"/>
              <a:t>。</a:t>
            </a:r>
            <a:endParaRPr lang="en-US" altLang="zh-CN" dirty="0"/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zh-CN" dirty="0" smtClean="0"/>
              <a:t>举办新增导师</a:t>
            </a:r>
            <a:r>
              <a:rPr lang="zh-CN" altLang="zh-CN" dirty="0"/>
              <a:t>岗前</a:t>
            </a:r>
            <a:r>
              <a:rPr lang="zh-CN" altLang="zh-CN" dirty="0" smtClean="0"/>
              <a:t>培训，制定《江西财经大学</a:t>
            </a:r>
            <a:r>
              <a:rPr lang="zh-CN" altLang="zh-CN" b="1" dirty="0" smtClean="0"/>
              <a:t>研究生指导导师管理办法</a:t>
            </a:r>
            <a:r>
              <a:rPr lang="zh-CN" altLang="zh-CN" dirty="0" smtClean="0"/>
              <a:t>》，</a:t>
            </a:r>
            <a:r>
              <a:rPr lang="zh-CN" altLang="en-US" dirty="0" smtClean="0"/>
              <a:t>强化导师责任，提高</a:t>
            </a:r>
            <a:r>
              <a:rPr lang="zh-CN" altLang="zh-CN" dirty="0" smtClean="0"/>
              <a:t>导师</a:t>
            </a:r>
            <a:r>
              <a:rPr lang="zh-CN" altLang="en-US" dirty="0" smtClean="0"/>
              <a:t>待遇。</a:t>
            </a:r>
            <a:endParaRPr lang="en-US" altLang="zh-CN" dirty="0" smtClean="0"/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zh-CN" dirty="0" smtClean="0"/>
              <a:t>制定《江西财经大学</a:t>
            </a:r>
            <a:r>
              <a:rPr lang="zh-CN" altLang="zh-CN" b="1" dirty="0" smtClean="0"/>
              <a:t>十大优秀研究生导师评选办法</a:t>
            </a:r>
            <a:r>
              <a:rPr lang="zh-CN" altLang="zh-CN" dirty="0" smtClean="0"/>
              <a:t>》</a:t>
            </a:r>
            <a:r>
              <a:rPr lang="zh-CN" altLang="zh-CN" dirty="0"/>
              <a:t>，开展了首届“优秀研究生导师”的评选活动</a:t>
            </a:r>
            <a:r>
              <a:rPr lang="zh-CN" altLang="zh-CN" dirty="0" smtClean="0"/>
              <a:t>。</a:t>
            </a:r>
            <a:endParaRPr lang="zh-CN" altLang="zh-CN" dirty="0"/>
          </a:p>
        </p:txBody>
      </p:sp>
      <p:pic>
        <p:nvPicPr>
          <p:cNvPr id="7" name="图片 6" descr="http://news.jxufe.cn/Files/2014616/70193084745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09397"/>
            <a:ext cx="4427984" cy="2787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5870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7293" y="530349"/>
            <a:ext cx="1399203" cy="138648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矩形 3"/>
          <p:cNvSpPr/>
          <p:nvPr/>
        </p:nvSpPr>
        <p:spPr>
          <a:xfrm>
            <a:off x="0" y="530349"/>
            <a:ext cx="7180171" cy="10669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800"/>
              </a:lnSpc>
            </a:pPr>
            <a:r>
              <a:rPr lang="en-US" altLang="zh-CN" sz="2800" b="1" dirty="0" smtClean="0">
                <a:latin typeface="方正静蕾简体" pitchFamily="2" charset="-122"/>
                <a:ea typeface="方正静蕾简体" pitchFamily="2" charset="-122"/>
              </a:rPr>
              <a:t>6.</a:t>
            </a:r>
            <a:r>
              <a:rPr lang="zh-CN" altLang="zh-CN" sz="2800" b="1" dirty="0" smtClean="0">
                <a:latin typeface="方正静蕾简体" pitchFamily="2" charset="-122"/>
                <a:ea typeface="方正静蕾简体" pitchFamily="2" charset="-122"/>
              </a:rPr>
              <a:t>完善</a:t>
            </a:r>
            <a:r>
              <a:rPr lang="zh-CN" altLang="zh-CN" sz="2800" b="1" dirty="0">
                <a:latin typeface="方正静蕾简体" pitchFamily="2" charset="-122"/>
                <a:ea typeface="方正静蕾简体" pitchFamily="2" charset="-122"/>
              </a:rPr>
              <a:t>保障体系，奖助学成为研究生教育</a:t>
            </a:r>
            <a:r>
              <a:rPr lang="zh-CN" altLang="zh-CN" sz="2800" b="1" dirty="0" smtClean="0">
                <a:latin typeface="方正静蕾简体" pitchFamily="2" charset="-122"/>
                <a:ea typeface="方正静蕾简体" pitchFamily="2" charset="-122"/>
              </a:rPr>
              <a:t>的</a:t>
            </a:r>
            <a:endParaRPr lang="en-US" altLang="zh-CN" sz="2800" b="1" dirty="0" smtClean="0">
              <a:latin typeface="方正静蕾简体" pitchFamily="2" charset="-122"/>
              <a:ea typeface="方正静蕾简体" pitchFamily="2" charset="-122"/>
            </a:endParaRPr>
          </a:p>
          <a:p>
            <a:pPr>
              <a:lnSpc>
                <a:spcPts val="3800"/>
              </a:lnSpc>
            </a:pPr>
            <a:r>
              <a:rPr lang="zh-CN" altLang="zh-CN" sz="2800" b="1" dirty="0" smtClean="0">
                <a:latin typeface="方正静蕾简体" pitchFamily="2" charset="-122"/>
                <a:ea typeface="方正静蕾简体" pitchFamily="2" charset="-122"/>
              </a:rPr>
              <a:t>路标</a:t>
            </a:r>
            <a:r>
              <a:rPr lang="zh-CN" altLang="zh-CN" sz="2800" b="1" dirty="0">
                <a:latin typeface="方正静蕾简体" pitchFamily="2" charset="-122"/>
                <a:ea typeface="方正静蕾简体" pitchFamily="2" charset="-122"/>
              </a:rPr>
              <a:t>和</a:t>
            </a:r>
            <a:r>
              <a:rPr lang="zh-CN" altLang="zh-CN" sz="2800" b="1" dirty="0" smtClean="0">
                <a:latin typeface="方正静蕾简体" pitchFamily="2" charset="-122"/>
                <a:ea typeface="方正静蕾简体" pitchFamily="2" charset="-122"/>
              </a:rPr>
              <a:t>指挥棒</a:t>
            </a:r>
            <a:endParaRPr lang="en-US" altLang="zh-CN" sz="2800" b="1" dirty="0"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1520" y="1412776"/>
            <a:ext cx="7820942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dirty="0" smtClean="0"/>
              <a:t>出台</a:t>
            </a:r>
            <a:r>
              <a:rPr lang="zh-CN" altLang="zh-CN" dirty="0" smtClean="0"/>
              <a:t>《江西财经大学研究生奖助学金体系改革实施办法》</a:t>
            </a:r>
            <a:r>
              <a:rPr lang="zh-CN" altLang="zh-CN" dirty="0"/>
              <a:t>等</a:t>
            </a:r>
            <a:r>
              <a:rPr lang="en-US" altLang="zh-CN" dirty="0"/>
              <a:t>5</a:t>
            </a:r>
            <a:r>
              <a:rPr lang="zh-CN" altLang="zh-CN" dirty="0"/>
              <a:t>个系列</a:t>
            </a:r>
            <a:r>
              <a:rPr lang="zh-CN" altLang="zh-CN" dirty="0" smtClean="0"/>
              <a:t>文件</a:t>
            </a:r>
            <a:endParaRPr lang="en-US" altLang="zh-CN" dirty="0" smtClean="0"/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dirty="0" smtClean="0"/>
              <a:t>完成奖学金评审及奖学金发放工作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zh-CN" dirty="0" smtClean="0"/>
              <a:t>国家</a:t>
            </a:r>
            <a:r>
              <a:rPr lang="zh-CN" altLang="zh-CN" dirty="0"/>
              <a:t>奖学金</a:t>
            </a:r>
            <a:r>
              <a:rPr lang="en-US" altLang="zh-CN" sz="2400" dirty="0"/>
              <a:t>87</a:t>
            </a:r>
            <a:r>
              <a:rPr lang="zh-CN" altLang="zh-CN" dirty="0" smtClean="0"/>
              <a:t>人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zh-CN" dirty="0" smtClean="0"/>
              <a:t>省政府奖学金</a:t>
            </a:r>
            <a:r>
              <a:rPr lang="en-US" altLang="zh-CN" sz="2400" dirty="0" smtClean="0"/>
              <a:t>72</a:t>
            </a:r>
            <a:r>
              <a:rPr lang="zh-CN" altLang="zh-CN" dirty="0" smtClean="0"/>
              <a:t>人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zh-CN" dirty="0" smtClean="0"/>
              <a:t>学业奖学金</a:t>
            </a:r>
            <a:r>
              <a:rPr lang="en-US" altLang="zh-CN" sz="2400" dirty="0" smtClean="0"/>
              <a:t>726</a:t>
            </a:r>
            <a:r>
              <a:rPr lang="zh-CN" altLang="zh-CN" dirty="0" smtClean="0"/>
              <a:t>人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zh-CN" dirty="0" smtClean="0"/>
              <a:t>国家助学金</a:t>
            </a:r>
            <a:r>
              <a:rPr lang="en-US" altLang="zh-CN" sz="2400" dirty="0" smtClean="0"/>
              <a:t>2344</a:t>
            </a:r>
            <a:r>
              <a:rPr lang="zh-CN" altLang="zh-CN" dirty="0" smtClean="0"/>
              <a:t>人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zh-CN" dirty="0" smtClean="0"/>
              <a:t>企业奖学金</a:t>
            </a:r>
            <a:r>
              <a:rPr lang="en-US" altLang="zh-CN" sz="2400" dirty="0" smtClean="0"/>
              <a:t>29</a:t>
            </a:r>
            <a:r>
              <a:rPr lang="zh-CN" altLang="zh-CN" dirty="0" smtClean="0"/>
              <a:t>人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zh-CN" dirty="0" smtClean="0"/>
              <a:t>发放奖学金</a:t>
            </a:r>
            <a:r>
              <a:rPr lang="en-US" altLang="zh-CN" dirty="0" smtClean="0"/>
              <a:t>1273.44</a:t>
            </a:r>
            <a:r>
              <a:rPr lang="zh-CN" altLang="zh-CN" dirty="0" smtClean="0"/>
              <a:t>万元</a:t>
            </a:r>
            <a:endParaRPr lang="en-US" altLang="zh-CN" dirty="0" smtClean="0"/>
          </a:p>
          <a:p>
            <a:r>
              <a:rPr lang="zh-CN" altLang="en-US" sz="2400" dirty="0" smtClean="0">
                <a:solidFill>
                  <a:srgbClr val="FF0000"/>
                </a:solidFill>
              </a:rPr>
              <a:t>奖助学金覆盖率</a:t>
            </a:r>
            <a:r>
              <a:rPr lang="en-US" altLang="zh-CN" sz="2400" dirty="0" smtClean="0">
                <a:solidFill>
                  <a:srgbClr val="FF0000"/>
                </a:solidFill>
              </a:rPr>
              <a:t>100%</a:t>
            </a:r>
            <a:endParaRPr lang="en-US" altLang="zh-CN" sz="2400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pic>
        <p:nvPicPr>
          <p:cNvPr id="9" name="图片 8" descr="http://news.jxufe.cn/Files/20141017/18298181667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984" y="2204864"/>
            <a:ext cx="460851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870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7293" y="530349"/>
            <a:ext cx="1399203" cy="138648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矩形 2"/>
          <p:cNvSpPr/>
          <p:nvPr/>
        </p:nvSpPr>
        <p:spPr>
          <a:xfrm>
            <a:off x="0" y="530349"/>
            <a:ext cx="6460423" cy="579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800"/>
              </a:lnSpc>
            </a:pPr>
            <a:r>
              <a:rPr lang="en-US" altLang="zh-CN" sz="2800" b="1" dirty="0" smtClean="0">
                <a:latin typeface="方正静蕾简体" pitchFamily="2" charset="-122"/>
                <a:ea typeface="方正静蕾简体" pitchFamily="2" charset="-122"/>
              </a:rPr>
              <a:t>7.</a:t>
            </a:r>
            <a:r>
              <a:rPr lang="zh-CN" altLang="zh-CN" sz="2800" b="1" dirty="0" smtClean="0">
                <a:latin typeface="方正静蕾简体" pitchFamily="2" charset="-122"/>
                <a:ea typeface="方正静蕾简体" pitchFamily="2" charset="-122"/>
              </a:rPr>
              <a:t>丰富</a:t>
            </a:r>
            <a:r>
              <a:rPr lang="zh-CN" altLang="zh-CN" sz="2800" b="1" dirty="0">
                <a:latin typeface="方正静蕾简体" pitchFamily="2" charset="-122"/>
                <a:ea typeface="方正静蕾简体" pitchFamily="2" charset="-122"/>
              </a:rPr>
              <a:t>学生活动，提升研究生综合</a:t>
            </a:r>
            <a:r>
              <a:rPr lang="zh-CN" altLang="zh-CN" sz="2800" b="1" dirty="0" smtClean="0">
                <a:latin typeface="方正静蕾简体" pitchFamily="2" charset="-122"/>
                <a:ea typeface="方正静蕾简体" pitchFamily="2" charset="-122"/>
              </a:rPr>
              <a:t>素质</a:t>
            </a:r>
            <a:endParaRPr lang="en-US" altLang="zh-CN" sz="2800" b="1" dirty="0">
              <a:latin typeface="方正静蕾简体" pitchFamily="2" charset="-122"/>
              <a:ea typeface="方正静蕾简体" pitchFamily="2" charset="-122"/>
            </a:endParaRP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2643174" y="2786058"/>
            <a:ext cx="4076703" cy="2133555"/>
            <a:chOff x="0" y="0"/>
            <a:chExt cx="3785" cy="1872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0" y="116"/>
              <a:ext cx="3785" cy="1756"/>
            </a:xfrm>
            <a:custGeom>
              <a:avLst/>
              <a:gdLst>
                <a:gd name="T0" fmla="*/ 1893 w 21600"/>
                <a:gd name="T1" fmla="*/ 0 h 21600"/>
                <a:gd name="T2" fmla="*/ 554 w 21600"/>
                <a:gd name="T3" fmla="*/ 257 h 21600"/>
                <a:gd name="T4" fmla="*/ 0 w 21600"/>
                <a:gd name="T5" fmla="*/ 878 h 21600"/>
                <a:gd name="T6" fmla="*/ 554 w 21600"/>
                <a:gd name="T7" fmla="*/ 1499 h 21600"/>
                <a:gd name="T8" fmla="*/ 1893 w 21600"/>
                <a:gd name="T9" fmla="*/ 1756 h 21600"/>
                <a:gd name="T10" fmla="*/ 3231 w 21600"/>
                <a:gd name="T11" fmla="*/ 1499 h 21600"/>
                <a:gd name="T12" fmla="*/ 3785 w 21600"/>
                <a:gd name="T13" fmla="*/ 878 h 21600"/>
                <a:gd name="T14" fmla="*/ 3231 w 21600"/>
                <a:gd name="T15" fmla="*/ 25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2 w 21600"/>
                <a:gd name="T25" fmla="*/ 3161 h 21600"/>
                <a:gd name="T26" fmla="*/ 18438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13" y="10800"/>
                  </a:moveTo>
                  <a:cubicBezTo>
                    <a:pt x="3013" y="15101"/>
                    <a:pt x="6499" y="18587"/>
                    <a:pt x="10800" y="18587"/>
                  </a:cubicBezTo>
                  <a:cubicBezTo>
                    <a:pt x="15101" y="18587"/>
                    <a:pt x="18587" y="15101"/>
                    <a:pt x="18587" y="10800"/>
                  </a:cubicBezTo>
                  <a:cubicBezTo>
                    <a:pt x="18587" y="6499"/>
                    <a:pt x="15101" y="3013"/>
                    <a:pt x="10800" y="3013"/>
                  </a:cubicBezTo>
                  <a:cubicBezTo>
                    <a:pt x="6499" y="3013"/>
                    <a:pt x="3013" y="6499"/>
                    <a:pt x="3013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B3B3B"/>
                </a:gs>
                <a:gs pos="50000">
                  <a:srgbClr val="808080"/>
                </a:gs>
                <a:gs pos="100000">
                  <a:srgbClr val="3B3B3B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0" y="6"/>
              <a:ext cx="3785" cy="1756"/>
            </a:xfrm>
            <a:custGeom>
              <a:avLst/>
              <a:gdLst>
                <a:gd name="G0" fmla="+- 3013 0 0"/>
                <a:gd name="G1" fmla="+- 21600 0 3013"/>
                <a:gd name="G2" fmla="+- 21600 0 3013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13" y="10800"/>
                  </a:moveTo>
                  <a:cubicBezTo>
                    <a:pt x="3013" y="15101"/>
                    <a:pt x="6499" y="18587"/>
                    <a:pt x="10800" y="18587"/>
                  </a:cubicBezTo>
                  <a:cubicBezTo>
                    <a:pt x="15101" y="18587"/>
                    <a:pt x="18587" y="15101"/>
                    <a:pt x="18587" y="10800"/>
                  </a:cubicBezTo>
                  <a:cubicBezTo>
                    <a:pt x="18587" y="6499"/>
                    <a:pt x="15101" y="3013"/>
                    <a:pt x="10800" y="3013"/>
                  </a:cubicBezTo>
                  <a:cubicBezTo>
                    <a:pt x="6499" y="3013"/>
                    <a:pt x="3013" y="6499"/>
                    <a:pt x="3013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V="1">
              <a:off x="1877" y="0"/>
              <a:ext cx="0" cy="35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798" y="502"/>
              <a:ext cx="0" cy="11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2956" y="487"/>
              <a:ext cx="0" cy="12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V="1">
              <a:off x="2956" y="322"/>
              <a:ext cx="384" cy="16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H="1" flipV="1">
              <a:off x="418" y="329"/>
              <a:ext cx="378" cy="17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H="1">
              <a:off x="861" y="1412"/>
              <a:ext cx="291" cy="20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2757" y="1371"/>
              <a:ext cx="365" cy="1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H="1">
              <a:off x="855" y="1618"/>
              <a:ext cx="7" cy="11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H="1">
              <a:off x="3117" y="1550"/>
              <a:ext cx="7" cy="11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3782413" y="2395164"/>
            <a:ext cx="0" cy="5448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H="1">
            <a:off x="5368551" y="2356068"/>
            <a:ext cx="20979" cy="6562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V="1">
            <a:off x="4761901" y="4705717"/>
            <a:ext cx="0" cy="4705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H="1" flipV="1">
            <a:off x="6003380" y="3502996"/>
            <a:ext cx="43355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2071670" y="3558929"/>
            <a:ext cx="401387" cy="457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3643306" y="3500438"/>
            <a:ext cx="17483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学生活动</a:t>
            </a:r>
            <a:endParaRPr lang="en-US" altLang="zh-C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AutoShape 26"/>
          <p:cNvSpPr>
            <a:spLocks noChangeArrowheads="1"/>
          </p:cNvSpPr>
          <p:nvPr/>
        </p:nvSpPr>
        <p:spPr bwMode="auto">
          <a:xfrm>
            <a:off x="3500430" y="3214686"/>
            <a:ext cx="2127120" cy="629632"/>
          </a:xfrm>
          <a:custGeom>
            <a:avLst/>
            <a:gdLst>
              <a:gd name="G0" fmla="+- 13742 0 0"/>
              <a:gd name="G1" fmla="+- -11677937 0 0"/>
              <a:gd name="G2" fmla="+- 13742 0 -11677937"/>
              <a:gd name="G3" fmla="+- 10800 0 0"/>
              <a:gd name="G4" fmla="+- 0 0 1374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470 0 0"/>
              <a:gd name="G9" fmla="+- 0 0 -11677937"/>
              <a:gd name="G10" fmla="+- 8470 0 2700"/>
              <a:gd name="G11" fmla="cos G10 13742"/>
              <a:gd name="G12" fmla="sin G10 13742"/>
              <a:gd name="G13" fmla="cos 13500 13742"/>
              <a:gd name="G14" fmla="sin 13500 13742"/>
              <a:gd name="G15" fmla="+- G11 10800 0"/>
              <a:gd name="G16" fmla="+- G12 10800 0"/>
              <a:gd name="G17" fmla="+- G13 10800 0"/>
              <a:gd name="G18" fmla="+- G14 10800 0"/>
              <a:gd name="G19" fmla="*/ 8470 1 2"/>
              <a:gd name="G20" fmla="+- G19 5400 0"/>
              <a:gd name="G21" fmla="cos G20 13742"/>
              <a:gd name="G22" fmla="sin G20 13742"/>
              <a:gd name="G23" fmla="+- G21 10800 0"/>
              <a:gd name="G24" fmla="+- G12 G23 G22"/>
              <a:gd name="G25" fmla="+- G22 G23 G11"/>
              <a:gd name="G26" fmla="cos 10800 13742"/>
              <a:gd name="G27" fmla="sin 10800 13742"/>
              <a:gd name="G28" fmla="cos 8470 13742"/>
              <a:gd name="G29" fmla="sin 8470 1374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677937"/>
              <a:gd name="G36" fmla="sin G34 -11677937"/>
              <a:gd name="G37" fmla="+/ -11677937 1374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470 G39"/>
              <a:gd name="G43" fmla="sin 847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990 w 21600"/>
              <a:gd name="T5" fmla="*/ 1 h 21600"/>
              <a:gd name="T6" fmla="*/ 1169 w 21600"/>
              <a:gd name="T7" fmla="*/ 10495 h 21600"/>
              <a:gd name="T8" fmla="*/ 10949 w 21600"/>
              <a:gd name="T9" fmla="*/ 2331 h 21600"/>
              <a:gd name="T10" fmla="*/ 24299 w 21600"/>
              <a:gd name="T11" fmla="*/ 10849 h 21600"/>
              <a:gd name="T12" fmla="*/ 20420 w 21600"/>
              <a:gd name="T13" fmla="*/ 14700 h 21600"/>
              <a:gd name="T14" fmla="*/ 16569 w 21600"/>
              <a:gd name="T15" fmla="*/ 10821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269" y="10830"/>
                </a:moveTo>
                <a:cubicBezTo>
                  <a:pt x="19269" y="10820"/>
                  <a:pt x="19270" y="10810"/>
                  <a:pt x="19270" y="10800"/>
                </a:cubicBezTo>
                <a:cubicBezTo>
                  <a:pt x="19270" y="6122"/>
                  <a:pt x="15477" y="2330"/>
                  <a:pt x="10800" y="2330"/>
                </a:cubicBezTo>
                <a:cubicBezTo>
                  <a:pt x="6226" y="2329"/>
                  <a:pt x="2478" y="5961"/>
                  <a:pt x="2334" y="10532"/>
                </a:cubicBezTo>
                <a:lnTo>
                  <a:pt x="5" y="10459"/>
                </a:lnTo>
                <a:cubicBezTo>
                  <a:pt x="189" y="4630"/>
                  <a:pt x="4968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13"/>
                  <a:pt x="21599" y="10826"/>
                  <a:pt x="21599" y="10839"/>
                </a:cubicBezTo>
                <a:lnTo>
                  <a:pt x="24299" y="10849"/>
                </a:lnTo>
                <a:lnTo>
                  <a:pt x="20420" y="14700"/>
                </a:lnTo>
                <a:lnTo>
                  <a:pt x="16569" y="10821"/>
                </a:lnTo>
                <a:lnTo>
                  <a:pt x="19269" y="1083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shade val="5451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25" name="AutoShape 27"/>
          <p:cNvSpPr>
            <a:spLocks noChangeArrowheads="1"/>
          </p:cNvSpPr>
          <p:nvPr/>
        </p:nvSpPr>
        <p:spPr bwMode="auto">
          <a:xfrm flipH="1" flipV="1">
            <a:off x="3571868" y="3857628"/>
            <a:ext cx="2174741" cy="588962"/>
          </a:xfrm>
          <a:custGeom>
            <a:avLst/>
            <a:gdLst>
              <a:gd name="G0" fmla="+- -14015 0 0"/>
              <a:gd name="G1" fmla="+- -11677937 0 0"/>
              <a:gd name="G2" fmla="+- -14015 0 -11677937"/>
              <a:gd name="G3" fmla="+- 10800 0 0"/>
              <a:gd name="G4" fmla="+- 0 0 -14015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574 0 0"/>
              <a:gd name="G9" fmla="+- 0 0 -11677937"/>
              <a:gd name="G10" fmla="+- 8574 0 2700"/>
              <a:gd name="G11" fmla="cos G10 -14015"/>
              <a:gd name="G12" fmla="sin G10 -14015"/>
              <a:gd name="G13" fmla="cos 13500 -14015"/>
              <a:gd name="G14" fmla="sin 13500 -14015"/>
              <a:gd name="G15" fmla="+- G11 10800 0"/>
              <a:gd name="G16" fmla="+- G12 10800 0"/>
              <a:gd name="G17" fmla="+- G13 10800 0"/>
              <a:gd name="G18" fmla="+- G14 10800 0"/>
              <a:gd name="G19" fmla="*/ 8574 1 2"/>
              <a:gd name="G20" fmla="+- G19 5400 0"/>
              <a:gd name="G21" fmla="cos G20 -14015"/>
              <a:gd name="G22" fmla="sin G20 -14015"/>
              <a:gd name="G23" fmla="+- G21 10800 0"/>
              <a:gd name="G24" fmla="+- G12 G23 G22"/>
              <a:gd name="G25" fmla="+- G22 G23 G11"/>
              <a:gd name="G26" fmla="cos 10800 -14015"/>
              <a:gd name="G27" fmla="sin 10800 -14015"/>
              <a:gd name="G28" fmla="cos 8574 -14015"/>
              <a:gd name="G29" fmla="sin 8574 -14015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677937"/>
              <a:gd name="G36" fmla="sin G34 -11677937"/>
              <a:gd name="G37" fmla="+/ -11677937 -14015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574 G39"/>
              <a:gd name="G43" fmla="sin 8574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950 w 21600"/>
              <a:gd name="T5" fmla="*/ 1 h 21600"/>
              <a:gd name="T6" fmla="*/ 1117 w 21600"/>
              <a:gd name="T7" fmla="*/ 10494 h 21600"/>
              <a:gd name="T8" fmla="*/ 10919 w 21600"/>
              <a:gd name="T9" fmla="*/ 2226 h 21600"/>
              <a:gd name="T10" fmla="*/ 24299 w 21600"/>
              <a:gd name="T11" fmla="*/ 10749 h 21600"/>
              <a:gd name="T12" fmla="*/ 20501 w 21600"/>
              <a:gd name="T13" fmla="*/ 14576 h 21600"/>
              <a:gd name="T14" fmla="*/ 16673 w 21600"/>
              <a:gd name="T15" fmla="*/ 10778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373" y="10767"/>
                </a:moveTo>
                <a:cubicBezTo>
                  <a:pt x="19356" y="6045"/>
                  <a:pt x="15522" y="2226"/>
                  <a:pt x="10800" y="2226"/>
                </a:cubicBezTo>
                <a:cubicBezTo>
                  <a:pt x="6170" y="2225"/>
                  <a:pt x="2376" y="5901"/>
                  <a:pt x="2230" y="10529"/>
                </a:cubicBezTo>
                <a:lnTo>
                  <a:pt x="5" y="10459"/>
                </a:lnTo>
                <a:cubicBezTo>
                  <a:pt x="189" y="4630"/>
                  <a:pt x="4968" y="-1"/>
                  <a:pt x="10800" y="0"/>
                </a:cubicBezTo>
                <a:cubicBezTo>
                  <a:pt x="16748" y="0"/>
                  <a:pt x="21577" y="4810"/>
                  <a:pt x="21599" y="10759"/>
                </a:cubicBezTo>
                <a:lnTo>
                  <a:pt x="24299" y="10749"/>
                </a:lnTo>
                <a:lnTo>
                  <a:pt x="20501" y="14576"/>
                </a:lnTo>
                <a:lnTo>
                  <a:pt x="16673" y="10778"/>
                </a:lnTo>
                <a:lnTo>
                  <a:pt x="19373" y="10767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shade val="66667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26" name="Line 29"/>
          <p:cNvSpPr>
            <a:spLocks noChangeShapeType="1"/>
          </p:cNvSpPr>
          <p:nvPr/>
        </p:nvSpPr>
        <p:spPr bwMode="auto">
          <a:xfrm>
            <a:off x="573406" y="1209188"/>
            <a:ext cx="629312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359302" y="1357298"/>
            <a:ext cx="4253243" cy="1013403"/>
            <a:chOff x="390525" y="1891382"/>
            <a:chExt cx="3150069" cy="1157457"/>
          </a:xfrm>
        </p:grpSpPr>
        <p:sp>
          <p:nvSpPr>
            <p:cNvPr id="28" name="未知"/>
            <p:cNvSpPr>
              <a:spLocks/>
            </p:cNvSpPr>
            <p:nvPr/>
          </p:nvSpPr>
          <p:spPr bwMode="auto">
            <a:xfrm>
              <a:off x="970936" y="1891382"/>
              <a:ext cx="2060404" cy="347365"/>
            </a:xfrm>
            <a:custGeom>
              <a:avLst/>
              <a:gdLst/>
              <a:ahLst/>
              <a:cxnLst>
                <a:cxn ang="0">
                  <a:pos x="1" y="113"/>
                </a:cxn>
                <a:cxn ang="0">
                  <a:pos x="1" y="283"/>
                </a:cxn>
                <a:cxn ang="0">
                  <a:pos x="880" y="283"/>
                </a:cxn>
                <a:cxn ang="0">
                  <a:pos x="880" y="106"/>
                </a:cxn>
                <a:cxn ang="0">
                  <a:pos x="742" y="4"/>
                </a:cxn>
                <a:cxn ang="0">
                  <a:pos x="140" y="4"/>
                </a:cxn>
                <a:cxn ang="0">
                  <a:pos x="1" y="113"/>
                </a:cxn>
              </a:cxnLst>
              <a:rect l="0" t="0" r="r" b="b"/>
              <a:pathLst>
                <a:path w="880" h="283">
                  <a:moveTo>
                    <a:pt x="1" y="113"/>
                  </a:moveTo>
                  <a:cubicBezTo>
                    <a:pt x="1" y="237"/>
                    <a:pt x="1" y="283"/>
                    <a:pt x="1" y="283"/>
                  </a:cubicBezTo>
                  <a:lnTo>
                    <a:pt x="880" y="283"/>
                  </a:lnTo>
                  <a:lnTo>
                    <a:pt x="880" y="106"/>
                  </a:lnTo>
                  <a:cubicBezTo>
                    <a:pt x="878" y="68"/>
                    <a:pt x="862" y="4"/>
                    <a:pt x="742" y="4"/>
                  </a:cubicBezTo>
                  <a:cubicBezTo>
                    <a:pt x="365" y="4"/>
                    <a:pt x="140" y="4"/>
                    <a:pt x="140" y="4"/>
                  </a:cubicBezTo>
                  <a:cubicBezTo>
                    <a:pt x="16" y="0"/>
                    <a:pt x="0" y="91"/>
                    <a:pt x="1" y="11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zh-CN" altLang="en-US" b="1" dirty="0">
                <a:ea typeface="宋体" pitchFamily="2" charset="-122"/>
              </a:endParaRPr>
            </a:p>
          </p:txBody>
        </p:sp>
        <p:sp>
          <p:nvSpPr>
            <p:cNvPr id="29" name="Rectangle 46"/>
            <p:cNvSpPr>
              <a:spLocks noChangeArrowheads="1"/>
            </p:cNvSpPr>
            <p:nvPr/>
          </p:nvSpPr>
          <p:spPr bwMode="auto">
            <a:xfrm>
              <a:off x="390525" y="2285704"/>
              <a:ext cx="3150069" cy="74642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0" name="Text Box 53"/>
            <p:cNvSpPr txBox="1">
              <a:spLocks noChangeArrowheads="1"/>
            </p:cNvSpPr>
            <p:nvPr/>
          </p:nvSpPr>
          <p:spPr bwMode="auto">
            <a:xfrm>
              <a:off x="1129662" y="1891382"/>
              <a:ext cx="1757438" cy="386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数学建模竞赛取得佳绩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Rectangle 58"/>
            <p:cNvSpPr>
              <a:spLocks noChangeArrowheads="1"/>
            </p:cNvSpPr>
            <p:nvPr/>
          </p:nvSpPr>
          <p:spPr bwMode="auto">
            <a:xfrm>
              <a:off x="402649" y="2380939"/>
              <a:ext cx="3095158" cy="667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1600" dirty="0" smtClean="0"/>
                <a:t>37</a:t>
              </a:r>
              <a:r>
                <a:rPr lang="zh-CN" altLang="zh-CN" sz="1600" dirty="0"/>
                <a:t>个代表队</a:t>
              </a:r>
              <a:r>
                <a:rPr lang="en-US" altLang="zh-CN" sz="1600" dirty="0"/>
                <a:t>111</a:t>
              </a:r>
              <a:r>
                <a:rPr lang="zh-CN" altLang="zh-CN" sz="1600" dirty="0"/>
                <a:t>人参加江西省数学建模</a:t>
              </a:r>
              <a:r>
                <a:rPr lang="zh-CN" altLang="zh-CN" sz="1600" dirty="0" smtClean="0"/>
                <a:t>竞赛</a:t>
              </a:r>
              <a:endParaRPr lang="en-US" altLang="zh-CN" sz="1600" dirty="0" smtClean="0"/>
            </a:p>
            <a:p>
              <a:r>
                <a:rPr lang="en-US" altLang="zh-CN" sz="1600" dirty="0" smtClean="0"/>
                <a:t>13</a:t>
              </a:r>
              <a:r>
                <a:rPr lang="zh-CN" altLang="zh-CN" sz="1600" dirty="0"/>
                <a:t>个代表队</a:t>
              </a:r>
              <a:r>
                <a:rPr lang="en-US" altLang="zh-CN" sz="1600" dirty="0"/>
                <a:t>39</a:t>
              </a:r>
              <a:r>
                <a:rPr lang="zh-CN" altLang="zh-CN" sz="1600" dirty="0"/>
                <a:t>人参加全国数学建模竞赛</a:t>
              </a:r>
              <a:endParaRPr lang="en-US" altLang="zh-CN" sz="1600" b="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225178" y="1755657"/>
            <a:ext cx="1775714" cy="911913"/>
            <a:chOff x="7650507" y="1927951"/>
            <a:chExt cx="1280234" cy="443485"/>
          </a:xfrm>
        </p:grpSpPr>
        <p:sp>
          <p:nvSpPr>
            <p:cNvPr id="33" name="未知"/>
            <p:cNvSpPr>
              <a:spLocks/>
            </p:cNvSpPr>
            <p:nvPr/>
          </p:nvSpPr>
          <p:spPr bwMode="auto">
            <a:xfrm>
              <a:off x="7668872" y="1927951"/>
              <a:ext cx="1261869" cy="443485"/>
            </a:xfrm>
            <a:custGeom>
              <a:avLst/>
              <a:gdLst/>
              <a:ahLst/>
              <a:cxnLst>
                <a:cxn ang="0">
                  <a:pos x="1" y="113"/>
                </a:cxn>
                <a:cxn ang="0">
                  <a:pos x="1" y="283"/>
                </a:cxn>
                <a:cxn ang="0">
                  <a:pos x="880" y="283"/>
                </a:cxn>
                <a:cxn ang="0">
                  <a:pos x="880" y="106"/>
                </a:cxn>
                <a:cxn ang="0">
                  <a:pos x="742" y="4"/>
                </a:cxn>
                <a:cxn ang="0">
                  <a:pos x="140" y="4"/>
                </a:cxn>
                <a:cxn ang="0">
                  <a:pos x="1" y="113"/>
                </a:cxn>
              </a:cxnLst>
              <a:rect l="0" t="0" r="r" b="b"/>
              <a:pathLst>
                <a:path w="880" h="283">
                  <a:moveTo>
                    <a:pt x="1" y="113"/>
                  </a:moveTo>
                  <a:cubicBezTo>
                    <a:pt x="1" y="237"/>
                    <a:pt x="1" y="283"/>
                    <a:pt x="1" y="283"/>
                  </a:cubicBezTo>
                  <a:lnTo>
                    <a:pt x="880" y="283"/>
                  </a:lnTo>
                  <a:lnTo>
                    <a:pt x="880" y="106"/>
                  </a:lnTo>
                  <a:cubicBezTo>
                    <a:pt x="878" y="68"/>
                    <a:pt x="862" y="4"/>
                    <a:pt x="742" y="4"/>
                  </a:cubicBezTo>
                  <a:cubicBezTo>
                    <a:pt x="365" y="4"/>
                    <a:pt x="140" y="4"/>
                    <a:pt x="140" y="4"/>
                  </a:cubicBezTo>
                  <a:cubicBezTo>
                    <a:pt x="16" y="0"/>
                    <a:pt x="0" y="91"/>
                    <a:pt x="1" y="113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zh-CN" altLang="en-US" b="1" dirty="0">
                <a:ea typeface="宋体" pitchFamily="2" charset="-122"/>
              </a:endParaRPr>
            </a:p>
          </p:txBody>
        </p:sp>
        <p:sp>
          <p:nvSpPr>
            <p:cNvPr id="35" name="Text Box 55"/>
            <p:cNvSpPr txBox="1">
              <a:spLocks noChangeArrowheads="1"/>
            </p:cNvSpPr>
            <p:nvPr/>
          </p:nvSpPr>
          <p:spPr bwMode="auto">
            <a:xfrm>
              <a:off x="7650507" y="2006335"/>
              <a:ext cx="1274126" cy="284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zh-CN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组织参加全国大学生英语比赛</a:t>
              </a:r>
              <a:endParaRPr lang="en-US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593213" y="3214686"/>
            <a:ext cx="2550787" cy="1631555"/>
            <a:chOff x="422083" y="4417764"/>
            <a:chExt cx="1957096" cy="1854963"/>
          </a:xfrm>
        </p:grpSpPr>
        <p:sp>
          <p:nvSpPr>
            <p:cNvPr id="41" name="Rectangle 52"/>
            <p:cNvSpPr>
              <a:spLocks noChangeArrowheads="1"/>
            </p:cNvSpPr>
            <p:nvPr/>
          </p:nvSpPr>
          <p:spPr bwMode="auto">
            <a:xfrm>
              <a:off x="440210" y="5016805"/>
              <a:ext cx="1938969" cy="125592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0" name="未知"/>
            <p:cNvSpPr>
              <a:spLocks/>
            </p:cNvSpPr>
            <p:nvPr/>
          </p:nvSpPr>
          <p:spPr bwMode="auto">
            <a:xfrm>
              <a:off x="422083" y="4417764"/>
              <a:ext cx="1791652" cy="642550"/>
            </a:xfrm>
            <a:custGeom>
              <a:avLst/>
              <a:gdLst/>
              <a:ahLst/>
              <a:cxnLst>
                <a:cxn ang="0">
                  <a:pos x="1" y="113"/>
                </a:cxn>
                <a:cxn ang="0">
                  <a:pos x="1" y="283"/>
                </a:cxn>
                <a:cxn ang="0">
                  <a:pos x="880" y="283"/>
                </a:cxn>
                <a:cxn ang="0">
                  <a:pos x="880" y="106"/>
                </a:cxn>
                <a:cxn ang="0">
                  <a:pos x="742" y="4"/>
                </a:cxn>
                <a:cxn ang="0">
                  <a:pos x="140" y="4"/>
                </a:cxn>
                <a:cxn ang="0">
                  <a:pos x="1" y="113"/>
                </a:cxn>
              </a:cxnLst>
              <a:rect l="0" t="0" r="r" b="b"/>
              <a:pathLst>
                <a:path w="880" h="283">
                  <a:moveTo>
                    <a:pt x="1" y="113"/>
                  </a:moveTo>
                  <a:cubicBezTo>
                    <a:pt x="1" y="237"/>
                    <a:pt x="1" y="283"/>
                    <a:pt x="1" y="283"/>
                  </a:cubicBezTo>
                  <a:lnTo>
                    <a:pt x="880" y="283"/>
                  </a:lnTo>
                  <a:lnTo>
                    <a:pt x="880" y="106"/>
                  </a:lnTo>
                  <a:cubicBezTo>
                    <a:pt x="878" y="68"/>
                    <a:pt x="862" y="4"/>
                    <a:pt x="742" y="4"/>
                  </a:cubicBezTo>
                  <a:cubicBezTo>
                    <a:pt x="365" y="4"/>
                    <a:pt x="140" y="4"/>
                    <a:pt x="140" y="4"/>
                  </a:cubicBezTo>
                  <a:cubicBezTo>
                    <a:pt x="16" y="0"/>
                    <a:pt x="0" y="91"/>
                    <a:pt x="1" y="113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" name="Text Box 54"/>
            <p:cNvSpPr txBox="1">
              <a:spLocks noChangeArrowheads="1"/>
            </p:cNvSpPr>
            <p:nvPr/>
          </p:nvSpPr>
          <p:spPr bwMode="auto">
            <a:xfrm>
              <a:off x="487363" y="4429125"/>
              <a:ext cx="1470025" cy="384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文体活动</a:t>
              </a:r>
              <a:endParaRPr lang="en-US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928926" y="5000637"/>
            <a:ext cx="4979226" cy="928696"/>
            <a:chOff x="5434931" y="4423884"/>
            <a:chExt cx="4400767" cy="1055860"/>
          </a:xfrm>
        </p:grpSpPr>
        <p:sp>
          <p:nvSpPr>
            <p:cNvPr id="44" name="未知"/>
            <p:cNvSpPr>
              <a:spLocks/>
            </p:cNvSpPr>
            <p:nvPr/>
          </p:nvSpPr>
          <p:spPr bwMode="auto">
            <a:xfrm>
              <a:off x="6003180" y="4423884"/>
              <a:ext cx="3300764" cy="361166"/>
            </a:xfrm>
            <a:custGeom>
              <a:avLst/>
              <a:gdLst/>
              <a:ahLst/>
              <a:cxnLst>
                <a:cxn ang="0">
                  <a:pos x="1" y="113"/>
                </a:cxn>
                <a:cxn ang="0">
                  <a:pos x="1" y="283"/>
                </a:cxn>
                <a:cxn ang="0">
                  <a:pos x="880" y="283"/>
                </a:cxn>
                <a:cxn ang="0">
                  <a:pos x="880" y="106"/>
                </a:cxn>
                <a:cxn ang="0">
                  <a:pos x="742" y="4"/>
                </a:cxn>
                <a:cxn ang="0">
                  <a:pos x="140" y="4"/>
                </a:cxn>
                <a:cxn ang="0">
                  <a:pos x="1" y="113"/>
                </a:cxn>
              </a:cxnLst>
              <a:rect l="0" t="0" r="r" b="b"/>
              <a:pathLst>
                <a:path w="880" h="283">
                  <a:moveTo>
                    <a:pt x="1" y="113"/>
                  </a:moveTo>
                  <a:cubicBezTo>
                    <a:pt x="1" y="237"/>
                    <a:pt x="1" y="283"/>
                    <a:pt x="1" y="283"/>
                  </a:cubicBezTo>
                  <a:lnTo>
                    <a:pt x="880" y="283"/>
                  </a:lnTo>
                  <a:lnTo>
                    <a:pt x="880" y="106"/>
                  </a:lnTo>
                  <a:cubicBezTo>
                    <a:pt x="878" y="68"/>
                    <a:pt x="862" y="4"/>
                    <a:pt x="742" y="4"/>
                  </a:cubicBezTo>
                  <a:cubicBezTo>
                    <a:pt x="365" y="4"/>
                    <a:pt x="140" y="4"/>
                    <a:pt x="140" y="4"/>
                  </a:cubicBezTo>
                  <a:cubicBezTo>
                    <a:pt x="16" y="0"/>
                    <a:pt x="0" y="91"/>
                    <a:pt x="1" y="113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</a:rPr>
                <a:t>我最喜爱的导师评选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Rectangle 50"/>
            <p:cNvSpPr>
              <a:spLocks noChangeArrowheads="1"/>
            </p:cNvSpPr>
            <p:nvPr/>
          </p:nvSpPr>
          <p:spPr bwMode="auto">
            <a:xfrm>
              <a:off x="5434931" y="4762979"/>
              <a:ext cx="4400767" cy="71676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/>
              <a:endParaRPr lang="en-US" altLang="zh-CN" sz="1400" b="0" dirty="0" smtClean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14282" y="4643446"/>
            <a:ext cx="2357422" cy="1510992"/>
            <a:chOff x="-108867" y="4036051"/>
            <a:chExt cx="2254955" cy="1093210"/>
          </a:xfrm>
        </p:grpSpPr>
        <p:sp>
          <p:nvSpPr>
            <p:cNvPr id="50" name="Rectangle 46"/>
            <p:cNvSpPr>
              <a:spLocks noChangeArrowheads="1"/>
            </p:cNvSpPr>
            <p:nvPr/>
          </p:nvSpPr>
          <p:spPr bwMode="auto">
            <a:xfrm>
              <a:off x="-88009" y="4334926"/>
              <a:ext cx="2071171" cy="79433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r>
                <a:rPr lang="zh-CN" altLang="zh-CN" sz="1600" dirty="0"/>
                <a:t>五星级寝室</a:t>
              </a:r>
              <a:r>
                <a:rPr lang="en-US" altLang="zh-CN" sz="1600" dirty="0"/>
                <a:t>10</a:t>
              </a:r>
              <a:r>
                <a:rPr lang="zh-CN" altLang="zh-CN" sz="1600" dirty="0" smtClean="0"/>
                <a:t>个</a:t>
              </a:r>
              <a:endParaRPr lang="en-US" altLang="zh-CN" sz="1600" dirty="0" smtClean="0"/>
            </a:p>
            <a:p>
              <a:r>
                <a:rPr lang="zh-CN" altLang="zh-CN" sz="1600" dirty="0" smtClean="0"/>
                <a:t>四</a:t>
              </a:r>
              <a:r>
                <a:rPr lang="zh-CN" altLang="zh-CN" sz="1600" dirty="0"/>
                <a:t>星级寝室</a:t>
              </a:r>
              <a:r>
                <a:rPr lang="en-US" altLang="zh-CN" sz="1600" dirty="0"/>
                <a:t>20</a:t>
              </a:r>
              <a:r>
                <a:rPr lang="zh-CN" altLang="zh-CN" sz="1600" dirty="0" smtClean="0"/>
                <a:t>个</a:t>
              </a:r>
              <a:endParaRPr lang="en-US" altLang="zh-CN" sz="1600" dirty="0" smtClean="0"/>
            </a:p>
            <a:p>
              <a:r>
                <a:rPr lang="zh-CN" altLang="zh-CN" sz="1600" dirty="0" smtClean="0"/>
                <a:t>三星期</a:t>
              </a:r>
              <a:r>
                <a:rPr lang="zh-CN" altLang="zh-CN" sz="1600" dirty="0"/>
                <a:t>寝室</a:t>
              </a:r>
              <a:r>
                <a:rPr lang="en-US" altLang="zh-CN" sz="1600" dirty="0"/>
                <a:t>30</a:t>
              </a:r>
              <a:r>
                <a:rPr lang="zh-CN" altLang="zh-CN" sz="1600" dirty="0"/>
                <a:t>个</a:t>
              </a:r>
              <a:endParaRPr lang="zh-CN" altLang="en-US" sz="1600" b="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8" name="未知"/>
            <p:cNvSpPr>
              <a:spLocks/>
            </p:cNvSpPr>
            <p:nvPr/>
          </p:nvSpPr>
          <p:spPr bwMode="auto">
            <a:xfrm>
              <a:off x="-61749" y="4036051"/>
              <a:ext cx="2071171" cy="336625"/>
            </a:xfrm>
            <a:custGeom>
              <a:avLst/>
              <a:gdLst/>
              <a:ahLst/>
              <a:cxnLst>
                <a:cxn ang="0">
                  <a:pos x="1" y="113"/>
                </a:cxn>
                <a:cxn ang="0">
                  <a:pos x="1" y="283"/>
                </a:cxn>
                <a:cxn ang="0">
                  <a:pos x="880" y="283"/>
                </a:cxn>
                <a:cxn ang="0">
                  <a:pos x="880" y="106"/>
                </a:cxn>
                <a:cxn ang="0">
                  <a:pos x="742" y="4"/>
                </a:cxn>
                <a:cxn ang="0">
                  <a:pos x="140" y="4"/>
                </a:cxn>
                <a:cxn ang="0">
                  <a:pos x="1" y="113"/>
                </a:cxn>
              </a:cxnLst>
              <a:rect l="0" t="0" r="r" b="b"/>
              <a:pathLst>
                <a:path w="880" h="283">
                  <a:moveTo>
                    <a:pt x="1" y="113"/>
                  </a:moveTo>
                  <a:cubicBezTo>
                    <a:pt x="1" y="237"/>
                    <a:pt x="1" y="283"/>
                    <a:pt x="1" y="283"/>
                  </a:cubicBezTo>
                  <a:lnTo>
                    <a:pt x="880" y="283"/>
                  </a:lnTo>
                  <a:lnTo>
                    <a:pt x="880" y="106"/>
                  </a:lnTo>
                  <a:cubicBezTo>
                    <a:pt x="878" y="68"/>
                    <a:pt x="862" y="4"/>
                    <a:pt x="742" y="4"/>
                  </a:cubicBezTo>
                  <a:cubicBezTo>
                    <a:pt x="365" y="4"/>
                    <a:pt x="140" y="4"/>
                    <a:pt x="140" y="4"/>
                  </a:cubicBezTo>
                  <a:cubicBezTo>
                    <a:pt x="16" y="0"/>
                    <a:pt x="0" y="91"/>
                    <a:pt x="1" y="113"/>
                  </a:cubicBezTo>
                  <a:close/>
                </a:path>
              </a:pathLst>
            </a:custGeom>
            <a:solidFill>
              <a:srgbClr val="31D3C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9" name="Text Box 24"/>
            <p:cNvSpPr txBox="1">
              <a:spLocks noChangeArrowheads="1"/>
            </p:cNvSpPr>
            <p:nvPr/>
          </p:nvSpPr>
          <p:spPr bwMode="auto">
            <a:xfrm>
              <a:off x="-108867" y="4087737"/>
              <a:ext cx="2254955" cy="244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chemeClr val="bg1"/>
                  </a:solidFill>
                </a:rPr>
                <a:t>“</a:t>
              </a:r>
              <a:r>
                <a:rPr lang="zh-CN" altLang="zh-CN" sz="1600" b="1" dirty="0">
                  <a:solidFill>
                    <a:schemeClr val="bg1"/>
                  </a:solidFill>
                </a:rPr>
                <a:t>星级寝室</a:t>
              </a:r>
              <a:r>
                <a:rPr lang="en-US" altLang="zh-CN" sz="1600" b="1" dirty="0">
                  <a:solidFill>
                    <a:schemeClr val="bg1"/>
                  </a:solidFill>
                </a:rPr>
                <a:t>”</a:t>
              </a:r>
              <a:r>
                <a:rPr lang="zh-CN" altLang="zh-CN" sz="1600" b="1" dirty="0">
                  <a:solidFill>
                    <a:schemeClr val="bg1"/>
                  </a:solidFill>
                </a:rPr>
                <a:t>评选</a:t>
              </a:r>
              <a:r>
                <a:rPr lang="zh-CN" altLang="zh-CN" sz="1600" b="1" dirty="0" smtClean="0">
                  <a:solidFill>
                    <a:schemeClr val="bg1"/>
                  </a:solidFill>
                </a:rPr>
                <a:t>活动</a:t>
              </a:r>
              <a:endParaRPr lang="en-US" altLang="zh-CN" sz="1600" b="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6616838" y="3857628"/>
            <a:ext cx="25271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dirty="0" smtClean="0"/>
              <a:t>开展迎新研艺会、</a:t>
            </a:r>
            <a:r>
              <a:rPr lang="zh-CN" altLang="en-US" sz="1600" dirty="0" smtClean="0"/>
              <a:t>研究生毕业生文艺汇演、</a:t>
            </a:r>
            <a:r>
              <a:rPr lang="zh-CN" altLang="zh-CN" sz="1600" dirty="0" smtClean="0"/>
              <a:t>篮球赛、</a:t>
            </a:r>
            <a:r>
              <a:rPr lang="zh-CN" altLang="en-US" sz="1600" dirty="0" smtClean="0"/>
              <a:t>羽毛球赛</a:t>
            </a:r>
            <a:r>
              <a:rPr lang="zh-CN" altLang="zh-CN" sz="1600" dirty="0" smtClean="0"/>
              <a:t>等系列学生活动</a:t>
            </a:r>
            <a:endParaRPr lang="zh-CN" altLang="en-US" sz="1600" dirty="0"/>
          </a:p>
        </p:txBody>
      </p:sp>
      <p:sp>
        <p:nvSpPr>
          <p:cNvPr id="52" name="矩形 51"/>
          <p:cNvSpPr/>
          <p:nvPr/>
        </p:nvSpPr>
        <p:spPr>
          <a:xfrm>
            <a:off x="3000364" y="5286388"/>
            <a:ext cx="48173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dirty="0" smtClean="0"/>
              <a:t>组织“</a:t>
            </a:r>
            <a:r>
              <a:rPr lang="zh-CN" altLang="zh-CN" sz="1600" dirty="0"/>
              <a:t>我最喜爱的导师</a:t>
            </a:r>
            <a:r>
              <a:rPr lang="en-US" altLang="zh-CN" sz="1600" dirty="0"/>
              <a:t>”</a:t>
            </a:r>
            <a:r>
              <a:rPr lang="zh-CN" altLang="zh-CN" sz="1600" dirty="0"/>
              <a:t>评选工作</a:t>
            </a:r>
            <a:r>
              <a:rPr lang="zh-CN" altLang="zh-CN" sz="1600" dirty="0" smtClean="0"/>
              <a:t>，</a:t>
            </a:r>
            <a:r>
              <a:rPr lang="zh-CN" altLang="en-US" sz="1600" dirty="0" smtClean="0"/>
              <a:t>并</a:t>
            </a:r>
            <a:r>
              <a:rPr lang="zh-CN" altLang="zh-CN" sz="1600" dirty="0" smtClean="0"/>
              <a:t>对</a:t>
            </a:r>
            <a:r>
              <a:rPr lang="zh-CN" altLang="zh-CN" sz="1600" dirty="0"/>
              <a:t>十位获奖</a:t>
            </a:r>
            <a:r>
              <a:rPr lang="zh-CN" altLang="zh-CN" sz="1600" dirty="0" smtClean="0"/>
              <a:t>导师隆重表彰</a:t>
            </a:r>
            <a:endParaRPr lang="en-US" altLang="zh-CN" sz="1600" dirty="0" smtClean="0"/>
          </a:p>
        </p:txBody>
      </p:sp>
      <p:grpSp>
        <p:nvGrpSpPr>
          <p:cNvPr id="55" name="组合 54"/>
          <p:cNvGrpSpPr/>
          <p:nvPr/>
        </p:nvGrpSpPr>
        <p:grpSpPr>
          <a:xfrm>
            <a:off x="0" y="2571744"/>
            <a:ext cx="2500298" cy="1643074"/>
            <a:chOff x="5434931" y="4423885"/>
            <a:chExt cx="3756745" cy="1532620"/>
          </a:xfrm>
        </p:grpSpPr>
        <p:sp>
          <p:nvSpPr>
            <p:cNvPr id="56" name="未知"/>
            <p:cNvSpPr>
              <a:spLocks/>
            </p:cNvSpPr>
            <p:nvPr/>
          </p:nvSpPr>
          <p:spPr bwMode="auto">
            <a:xfrm>
              <a:off x="5624347" y="4423885"/>
              <a:ext cx="3300764" cy="361166"/>
            </a:xfrm>
            <a:custGeom>
              <a:avLst/>
              <a:gdLst/>
              <a:ahLst/>
              <a:cxnLst>
                <a:cxn ang="0">
                  <a:pos x="1" y="113"/>
                </a:cxn>
                <a:cxn ang="0">
                  <a:pos x="1" y="283"/>
                </a:cxn>
                <a:cxn ang="0">
                  <a:pos x="880" y="283"/>
                </a:cxn>
                <a:cxn ang="0">
                  <a:pos x="880" y="106"/>
                </a:cxn>
                <a:cxn ang="0">
                  <a:pos x="742" y="4"/>
                </a:cxn>
                <a:cxn ang="0">
                  <a:pos x="140" y="4"/>
                </a:cxn>
                <a:cxn ang="0">
                  <a:pos x="1" y="113"/>
                </a:cxn>
              </a:cxnLst>
              <a:rect l="0" t="0" r="r" b="b"/>
              <a:pathLst>
                <a:path w="880" h="283">
                  <a:moveTo>
                    <a:pt x="1" y="113"/>
                  </a:moveTo>
                  <a:cubicBezTo>
                    <a:pt x="1" y="237"/>
                    <a:pt x="1" y="283"/>
                    <a:pt x="1" y="283"/>
                  </a:cubicBezTo>
                  <a:lnTo>
                    <a:pt x="880" y="283"/>
                  </a:lnTo>
                  <a:lnTo>
                    <a:pt x="880" y="106"/>
                  </a:lnTo>
                  <a:cubicBezTo>
                    <a:pt x="878" y="68"/>
                    <a:pt x="862" y="4"/>
                    <a:pt x="742" y="4"/>
                  </a:cubicBezTo>
                  <a:cubicBezTo>
                    <a:pt x="365" y="4"/>
                    <a:pt x="140" y="4"/>
                    <a:pt x="140" y="4"/>
                  </a:cubicBezTo>
                  <a:cubicBezTo>
                    <a:pt x="16" y="0"/>
                    <a:pt x="0" y="91"/>
                    <a:pt x="1" y="113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</a:rPr>
                <a:t>学术活动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57" name="Rectangle 50"/>
            <p:cNvSpPr>
              <a:spLocks noChangeArrowheads="1"/>
            </p:cNvSpPr>
            <p:nvPr/>
          </p:nvSpPr>
          <p:spPr bwMode="auto">
            <a:xfrm>
              <a:off x="5434931" y="4749400"/>
              <a:ext cx="3756745" cy="120710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/>
              <a:endParaRPr lang="en-US" altLang="zh-CN" sz="1400" b="0" dirty="0" smtClean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58" name="矩形 57"/>
          <p:cNvSpPr/>
          <p:nvPr/>
        </p:nvSpPr>
        <p:spPr>
          <a:xfrm>
            <a:off x="0" y="2857496"/>
            <a:ext cx="24288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/>
              <a:t>开展研究生微论坛、辩论赛、案例大赛、文献综述大赛、研究生学术年会等活动</a:t>
            </a:r>
            <a:endParaRPr lang="zh-CN" altLang="zh-CN" sz="1600" dirty="0" smtClean="0"/>
          </a:p>
        </p:txBody>
      </p:sp>
      <p:sp>
        <p:nvSpPr>
          <p:cNvPr id="59" name="Line 17"/>
          <p:cNvSpPr>
            <a:spLocks noChangeShapeType="1"/>
          </p:cNvSpPr>
          <p:nvPr/>
        </p:nvSpPr>
        <p:spPr bwMode="auto">
          <a:xfrm flipV="1">
            <a:off x="2143108" y="4357694"/>
            <a:ext cx="928694" cy="2857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" name="Line 17"/>
          <p:cNvSpPr>
            <a:spLocks noChangeShapeType="1"/>
          </p:cNvSpPr>
          <p:nvPr/>
        </p:nvSpPr>
        <p:spPr bwMode="auto">
          <a:xfrm>
            <a:off x="2428860" y="3143248"/>
            <a:ext cx="428628" cy="2143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870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7293" y="530349"/>
            <a:ext cx="1399203" cy="138648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图片 3" descr="http://news.jxufe.cn/Files/20141217/263401320745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460" y="1340768"/>
            <a:ext cx="3899476" cy="24333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图片 5" descr="http://news.jxufe.cn/Files/2014616/91218524804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9951" y="1340768"/>
            <a:ext cx="3497341" cy="24333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图片 7" descr="http://news.jxufe.cn/Files/2014616/84827230689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605" y="3933056"/>
            <a:ext cx="3892331" cy="23123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图片 8" descr="http://news.jxufe.cn/Files/20141217/709059880655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39952" y="3933057"/>
            <a:ext cx="3497341" cy="23123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图片 6" descr="http://news.jxufe.cn/Files/2014616/948594693123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260632" y="1102086"/>
            <a:ext cx="7385772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0" y="571480"/>
            <a:ext cx="6429388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altLang="zh-CN" sz="2800" b="1" dirty="0" smtClean="0">
                <a:latin typeface="方正静蕾简体" pitchFamily="2" charset="-122"/>
                <a:ea typeface="方正静蕾简体" pitchFamily="2" charset="-122"/>
              </a:rPr>
              <a:t>7.</a:t>
            </a:r>
            <a:r>
              <a:rPr lang="zh-CN" altLang="zh-CN" sz="2800" b="1" dirty="0" smtClean="0">
                <a:latin typeface="方正静蕾简体" pitchFamily="2" charset="-122"/>
                <a:ea typeface="方正静蕾简体" pitchFamily="2" charset="-122"/>
              </a:rPr>
              <a:t>丰富学生活动，提升研究生综合素质</a:t>
            </a:r>
            <a:endParaRPr lang="en-US" altLang="zh-CN" sz="2800" b="1" dirty="0">
              <a:latin typeface="方正静蕾简体" pitchFamily="2" charset="-122"/>
              <a:ea typeface="方正静蕾简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0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-1.1125 0.0872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25" y="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7293" y="530349"/>
            <a:ext cx="1399203" cy="138648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矩形 3"/>
          <p:cNvSpPr/>
          <p:nvPr/>
        </p:nvSpPr>
        <p:spPr>
          <a:xfrm>
            <a:off x="0" y="530349"/>
            <a:ext cx="6817892" cy="10669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800"/>
              </a:lnSpc>
            </a:pPr>
            <a:r>
              <a:rPr lang="en-US" altLang="zh-CN" sz="2800" b="1" dirty="0" smtClean="0">
                <a:latin typeface="方正静蕾简体" pitchFamily="2" charset="-122"/>
                <a:ea typeface="方正静蕾简体" pitchFamily="2" charset="-122"/>
              </a:rPr>
              <a:t>8.</a:t>
            </a:r>
            <a:r>
              <a:rPr lang="zh-CN" altLang="zh-CN" sz="2800" b="1" dirty="0" smtClean="0">
                <a:latin typeface="方正静蕾简体" pitchFamily="2" charset="-122"/>
                <a:ea typeface="方正静蕾简体" pitchFamily="2" charset="-122"/>
              </a:rPr>
              <a:t>促进</a:t>
            </a:r>
            <a:r>
              <a:rPr lang="zh-CN" altLang="zh-CN" sz="2800" b="1" dirty="0">
                <a:latin typeface="方正静蕾简体" pitchFamily="2" charset="-122"/>
                <a:ea typeface="方正静蕾简体" pitchFamily="2" charset="-122"/>
              </a:rPr>
              <a:t>学生就业，就业率和就业质量均</a:t>
            </a:r>
            <a:r>
              <a:rPr lang="zh-CN" altLang="zh-CN" sz="2800" b="1" dirty="0" smtClean="0">
                <a:latin typeface="方正静蕾简体" pitchFamily="2" charset="-122"/>
                <a:ea typeface="方正静蕾简体" pitchFamily="2" charset="-122"/>
              </a:rPr>
              <a:t>居</a:t>
            </a:r>
            <a:endParaRPr lang="en-US" altLang="zh-CN" sz="2800" b="1" dirty="0" smtClean="0">
              <a:latin typeface="方正静蕾简体" pitchFamily="2" charset="-122"/>
              <a:ea typeface="方正静蕾简体" pitchFamily="2" charset="-122"/>
            </a:endParaRPr>
          </a:p>
          <a:p>
            <a:pPr>
              <a:lnSpc>
                <a:spcPts val="3800"/>
              </a:lnSpc>
            </a:pPr>
            <a:r>
              <a:rPr lang="zh-CN" altLang="zh-CN" sz="2800" b="1" dirty="0" smtClean="0">
                <a:latin typeface="方正静蕾简体" pitchFamily="2" charset="-122"/>
                <a:ea typeface="方正静蕾简体" pitchFamily="2" charset="-122"/>
              </a:rPr>
              <a:t>全省</a:t>
            </a:r>
            <a:r>
              <a:rPr lang="zh-CN" altLang="zh-CN" sz="2800" b="1" dirty="0">
                <a:latin typeface="方正静蕾简体" pitchFamily="2" charset="-122"/>
                <a:ea typeface="方正静蕾简体" pitchFamily="2" charset="-122"/>
              </a:rPr>
              <a:t>领先</a:t>
            </a:r>
            <a:r>
              <a:rPr lang="zh-CN" altLang="zh-CN" sz="2800" b="1" dirty="0" smtClean="0">
                <a:latin typeface="方正静蕾简体" pitchFamily="2" charset="-122"/>
                <a:ea typeface="方正静蕾简体" pitchFamily="2" charset="-122"/>
              </a:rPr>
              <a:t>地位</a:t>
            </a:r>
            <a:endParaRPr lang="en-US" altLang="zh-CN" sz="2800" b="1" dirty="0">
              <a:latin typeface="方正静蕾简体" pitchFamily="2" charset="-122"/>
              <a:ea typeface="方正静蕾简体" pitchFamily="2" charset="-122"/>
            </a:endParaRPr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xmlns="" val="4077768540"/>
              </p:ext>
            </p:extLst>
          </p:nvPr>
        </p:nvGraphicFramePr>
        <p:xfrm>
          <a:off x="-7590" y="1577020"/>
          <a:ext cx="631615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9188" y="2060848"/>
            <a:ext cx="235329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345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7293" y="530349"/>
            <a:ext cx="1399203" cy="138648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矩形 2"/>
          <p:cNvSpPr/>
          <p:nvPr/>
        </p:nvSpPr>
        <p:spPr>
          <a:xfrm>
            <a:off x="0" y="530349"/>
            <a:ext cx="6138219" cy="579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800"/>
              </a:lnSpc>
            </a:pPr>
            <a:r>
              <a:rPr lang="en-US" altLang="zh-CN" sz="2800" b="1" dirty="0" smtClean="0">
                <a:latin typeface="方正静蕾简体" pitchFamily="2" charset="-122"/>
                <a:ea typeface="方正静蕾简体" pitchFamily="2" charset="-122"/>
              </a:rPr>
              <a:t>9.</a:t>
            </a:r>
            <a:r>
              <a:rPr lang="zh-CN" altLang="en-US" sz="2800" b="1" dirty="0" smtClean="0">
                <a:latin typeface="方正静蕾简体" pitchFamily="2" charset="-122"/>
                <a:ea typeface="方正静蕾简体" pitchFamily="2" charset="-122"/>
              </a:rPr>
              <a:t> </a:t>
            </a:r>
            <a:r>
              <a:rPr lang="zh-CN" altLang="zh-CN" sz="2800" b="1" dirty="0" smtClean="0">
                <a:latin typeface="方正静蕾简体" pitchFamily="2" charset="-122"/>
                <a:ea typeface="方正静蕾简体" pitchFamily="2" charset="-122"/>
              </a:rPr>
              <a:t>重视调查研究</a:t>
            </a:r>
            <a:r>
              <a:rPr lang="zh-CN" altLang="en-US" sz="2800" b="1" dirty="0" smtClean="0">
                <a:latin typeface="方正静蕾简体" pitchFamily="2" charset="-122"/>
                <a:ea typeface="方正静蕾简体" pitchFamily="2" charset="-122"/>
              </a:rPr>
              <a:t>，努力提高管理水平</a:t>
            </a:r>
            <a:endParaRPr lang="zh-CN" altLang="zh-CN" sz="2800" b="1" dirty="0"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4282" y="1428736"/>
            <a:ext cx="8107264" cy="1048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200" dirty="0" smtClean="0">
                <a:latin typeface="+mn-ea"/>
              </a:rPr>
              <a:t>校外调研</a:t>
            </a:r>
            <a:r>
              <a:rPr lang="en-US" altLang="zh-CN" sz="2200" dirty="0" smtClean="0">
                <a:latin typeface="+mn-ea"/>
              </a:rPr>
              <a:t>13</a:t>
            </a:r>
            <a:r>
              <a:rPr lang="zh-CN" altLang="en-US" sz="2200" dirty="0" smtClean="0">
                <a:latin typeface="+mn-ea"/>
              </a:rPr>
              <a:t>所高校</a:t>
            </a:r>
            <a:r>
              <a:rPr lang="zh-CN" altLang="zh-CN" sz="2200" dirty="0" smtClean="0">
                <a:latin typeface="+mn-ea"/>
              </a:rPr>
              <a:t>，</a:t>
            </a:r>
            <a:r>
              <a:rPr lang="zh-CN" altLang="zh-CN" sz="2200" dirty="0">
                <a:latin typeface="+mn-ea"/>
              </a:rPr>
              <a:t>校内调研</a:t>
            </a:r>
            <a:r>
              <a:rPr lang="en-US" altLang="zh-CN" sz="2200" dirty="0">
                <a:latin typeface="+mn-ea"/>
              </a:rPr>
              <a:t>7</a:t>
            </a:r>
            <a:r>
              <a:rPr lang="zh-CN" altLang="zh-CN" sz="2200" dirty="0">
                <a:latin typeface="+mn-ea"/>
              </a:rPr>
              <a:t>次，校内</a:t>
            </a:r>
            <a:r>
              <a:rPr lang="zh-CN" altLang="zh-CN" sz="2200" dirty="0" smtClean="0">
                <a:latin typeface="+mn-ea"/>
              </a:rPr>
              <a:t>问卷</a:t>
            </a:r>
            <a:r>
              <a:rPr lang="en-US" altLang="zh-CN" sz="2200" dirty="0" smtClean="0">
                <a:latin typeface="+mn-ea"/>
              </a:rPr>
              <a:t>3</a:t>
            </a:r>
            <a:r>
              <a:rPr lang="zh-CN" altLang="zh-CN" sz="2200" dirty="0" smtClean="0">
                <a:latin typeface="+mn-ea"/>
              </a:rPr>
              <a:t>次</a:t>
            </a:r>
            <a:r>
              <a:rPr lang="zh-CN" altLang="en-US" sz="2200" dirty="0" smtClean="0">
                <a:latin typeface="+mn-ea"/>
              </a:rPr>
              <a:t>，完成调研报告</a:t>
            </a:r>
            <a:r>
              <a:rPr lang="en-US" altLang="zh-CN" sz="2200" dirty="0" smtClean="0">
                <a:latin typeface="+mn-ea"/>
              </a:rPr>
              <a:t>7</a:t>
            </a:r>
            <a:r>
              <a:rPr lang="zh-CN" altLang="en-US" sz="2200" dirty="0" smtClean="0">
                <a:latin typeface="+mn-ea"/>
              </a:rPr>
              <a:t>份</a:t>
            </a:r>
            <a:endParaRPr lang="en-US" altLang="zh-CN" sz="2200" dirty="0" smtClean="0">
              <a:latin typeface="+mn-ea"/>
            </a:endParaRPr>
          </a:p>
        </p:txBody>
      </p:sp>
      <p:pic>
        <p:nvPicPr>
          <p:cNvPr id="3075" name="Picture 3" descr="I:\新建文件夹 (11)\0304183937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357430"/>
            <a:ext cx="7215238" cy="4101732"/>
          </a:xfrm>
          <a:prstGeom prst="rect">
            <a:avLst/>
          </a:prstGeom>
          <a:noFill/>
        </p:spPr>
      </p:pic>
      <p:pic>
        <p:nvPicPr>
          <p:cNvPr id="3076" name="Picture 4" descr="I:\新建文件夹 (11)\6197893417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428868"/>
            <a:ext cx="7572428" cy="3886521"/>
          </a:xfrm>
          <a:prstGeom prst="rect">
            <a:avLst/>
          </a:prstGeom>
          <a:noFill/>
        </p:spPr>
      </p:pic>
      <p:pic>
        <p:nvPicPr>
          <p:cNvPr id="8" name="Picture 2" descr="C:\Documents and Settings\Administrator\桌面\新建文件夹 (10)\79125632884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2000240"/>
            <a:ext cx="7358114" cy="41389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3345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7293" y="530349"/>
            <a:ext cx="1399203" cy="138648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矩形 1"/>
          <p:cNvSpPr/>
          <p:nvPr/>
        </p:nvSpPr>
        <p:spPr>
          <a:xfrm>
            <a:off x="251520" y="552698"/>
            <a:ext cx="6535058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altLang="zh-CN" sz="2800" b="1" dirty="0" smtClean="0">
                <a:latin typeface="方正静蕾简体" pitchFamily="2" charset="-122"/>
                <a:ea typeface="方正静蕾简体" pitchFamily="2" charset="-122"/>
              </a:rPr>
              <a:t>10.</a:t>
            </a:r>
            <a:r>
              <a:rPr lang="zh-CN" altLang="zh-CN" sz="2800" b="1" dirty="0" smtClean="0">
                <a:latin typeface="方正静蕾简体" pitchFamily="2" charset="-122"/>
                <a:ea typeface="方正静蕾简体" pitchFamily="2" charset="-122"/>
              </a:rPr>
              <a:t>加强</a:t>
            </a:r>
            <a:r>
              <a:rPr lang="zh-CN" altLang="en-US" sz="2800" b="1" dirty="0" smtClean="0">
                <a:latin typeface="方正静蕾简体" pitchFamily="2" charset="-122"/>
                <a:ea typeface="方正静蕾简体" pitchFamily="2" charset="-122"/>
              </a:rPr>
              <a:t>基层</a:t>
            </a:r>
            <a:r>
              <a:rPr lang="zh-CN" altLang="zh-CN" sz="2800" b="1" dirty="0" smtClean="0">
                <a:latin typeface="方正静蕾简体" pitchFamily="2" charset="-122"/>
                <a:ea typeface="方正静蕾简体" pitchFamily="2" charset="-122"/>
              </a:rPr>
              <a:t>组织</a:t>
            </a:r>
            <a:r>
              <a:rPr lang="zh-CN" altLang="zh-CN" sz="2800" b="1" dirty="0">
                <a:latin typeface="方正静蕾简体" pitchFamily="2" charset="-122"/>
                <a:ea typeface="方正静蕾简体" pitchFamily="2" charset="-122"/>
              </a:rPr>
              <a:t>建设</a:t>
            </a:r>
            <a:r>
              <a:rPr lang="zh-CN" altLang="zh-CN" sz="2800" b="1" dirty="0" smtClean="0">
                <a:latin typeface="方正静蕾简体" pitchFamily="2" charset="-122"/>
                <a:ea typeface="方正静蕾简体" pitchFamily="2" charset="-122"/>
              </a:rPr>
              <a:t>，</a:t>
            </a:r>
            <a:r>
              <a:rPr lang="zh-CN" altLang="en-US" sz="2800" b="1" dirty="0" smtClean="0">
                <a:latin typeface="方正静蕾简体" pitchFamily="2" charset="-122"/>
                <a:ea typeface="方正静蕾简体" pitchFamily="2" charset="-122"/>
              </a:rPr>
              <a:t>提升</a:t>
            </a:r>
            <a:r>
              <a:rPr lang="zh-CN" altLang="zh-CN" sz="2800" b="1" dirty="0" smtClean="0">
                <a:latin typeface="方正静蕾简体" pitchFamily="2" charset="-122"/>
                <a:ea typeface="方正静蕾简体" pitchFamily="2" charset="-122"/>
              </a:rPr>
              <a:t>服务水平</a:t>
            </a:r>
            <a:endParaRPr lang="zh-CN" altLang="zh-CN" sz="2800" b="1" dirty="0"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1472" y="1142984"/>
            <a:ext cx="70567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sz="2200" dirty="0" smtClean="0">
                <a:latin typeface="+mn-ea"/>
              </a:rPr>
              <a:t>加强研究生团队建设，优化管理职能，服务水平明显提升</a:t>
            </a:r>
            <a:r>
              <a:rPr lang="en-US" altLang="zh-CN" sz="2200" dirty="0" smtClean="0">
                <a:latin typeface="+mn-ea"/>
              </a:rPr>
              <a:t>;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sz="2200" dirty="0" smtClean="0">
                <a:latin typeface="+mn-ea"/>
              </a:rPr>
              <a:t>完善研究生会组织建设，广泛组织学生活动</a:t>
            </a:r>
            <a:r>
              <a:rPr lang="en-US" altLang="zh-CN" sz="2200" dirty="0" smtClean="0">
                <a:latin typeface="+mn-ea"/>
              </a:rPr>
              <a:t>;</a:t>
            </a:r>
            <a:endParaRPr lang="en-US" altLang="zh-CN" sz="2200" dirty="0">
              <a:latin typeface="+mn-ea"/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sz="2200" dirty="0" smtClean="0">
                <a:latin typeface="+mn-ea"/>
              </a:rPr>
              <a:t>加大贫困学生资助力度，各学院提出资助要求，“有求必应”</a:t>
            </a:r>
            <a:r>
              <a:rPr lang="en-US" altLang="zh-CN" sz="2200" dirty="0" smtClean="0">
                <a:latin typeface="+mn-ea"/>
              </a:rPr>
              <a:t>,</a:t>
            </a:r>
            <a:r>
              <a:rPr lang="zh-CN" altLang="zh-CN" sz="2200" dirty="0" smtClean="0">
                <a:latin typeface="+mn-ea"/>
              </a:rPr>
              <a:t>共</a:t>
            </a:r>
            <a:r>
              <a:rPr lang="zh-CN" altLang="zh-CN" sz="2200" dirty="0">
                <a:latin typeface="+mn-ea"/>
              </a:rPr>
              <a:t>发放特殊临时困难补助</a:t>
            </a:r>
            <a:r>
              <a:rPr lang="en-US" altLang="zh-CN" sz="2200" dirty="0">
                <a:latin typeface="+mn-ea"/>
              </a:rPr>
              <a:t>2.8</a:t>
            </a:r>
            <a:r>
              <a:rPr lang="zh-CN" altLang="zh-CN" sz="2200" dirty="0">
                <a:latin typeface="+mn-ea"/>
              </a:rPr>
              <a:t>万元，体现职能部门的关怀和担当。</a:t>
            </a:r>
          </a:p>
        </p:txBody>
      </p:sp>
    </p:spTree>
    <p:extLst>
      <p:ext uri="{BB962C8B-B14F-4D97-AF65-F5344CB8AC3E}">
        <p14:creationId xmlns:p14="http://schemas.microsoft.com/office/powerpoint/2010/main" xmlns="" val="65536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7293" y="530349"/>
            <a:ext cx="1399203" cy="138648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xmlns="" val="3965553842"/>
              </p:ext>
            </p:extLst>
          </p:nvPr>
        </p:nvGraphicFramePr>
        <p:xfrm>
          <a:off x="1541293" y="1052736"/>
          <a:ext cx="591102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30741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7293" y="530349"/>
            <a:ext cx="1399203" cy="138648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矩形 2"/>
          <p:cNvSpPr/>
          <p:nvPr/>
        </p:nvSpPr>
        <p:spPr>
          <a:xfrm>
            <a:off x="179512" y="520491"/>
            <a:ext cx="475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二、工作成效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1000108"/>
            <a:ext cx="76328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ü"/>
            </a:pPr>
            <a:r>
              <a:rPr lang="zh-CN" altLang="zh-CN" sz="2200" dirty="0" smtClean="0"/>
              <a:t>全面</a:t>
            </a:r>
            <a:r>
              <a:rPr lang="zh-CN" altLang="zh-CN" sz="2200" dirty="0"/>
              <a:t>深化研究生教育改革，出台正式文件</a:t>
            </a:r>
            <a:r>
              <a:rPr lang="en-US" altLang="zh-CN" sz="2800" dirty="0">
                <a:solidFill>
                  <a:srgbClr val="C00000"/>
                </a:solidFill>
              </a:rPr>
              <a:t>13</a:t>
            </a:r>
            <a:r>
              <a:rPr lang="zh-CN" altLang="zh-CN" sz="2200" dirty="0" smtClean="0"/>
              <a:t>项</a:t>
            </a:r>
            <a:r>
              <a:rPr lang="en-US" altLang="zh-CN" sz="2200" dirty="0" smtClean="0"/>
              <a:t>;</a:t>
            </a:r>
            <a:endParaRPr lang="zh-CN" altLang="zh-CN" sz="2200" dirty="0"/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ü"/>
            </a:pPr>
            <a:r>
              <a:rPr lang="zh-CN" altLang="en-US" sz="2200" dirty="0" smtClean="0"/>
              <a:t>出台</a:t>
            </a:r>
            <a:r>
              <a:rPr lang="zh-CN" altLang="zh-CN" sz="2200" dirty="0" smtClean="0"/>
              <a:t>《江西财经大学研究生奖助学金体系改革实施办法》</a:t>
            </a:r>
            <a:r>
              <a:rPr lang="zh-CN" altLang="en-US" sz="2200" dirty="0" smtClean="0"/>
              <a:t>等</a:t>
            </a:r>
            <a:r>
              <a:rPr lang="en-US" altLang="zh-CN" sz="2800" dirty="0" smtClean="0">
                <a:solidFill>
                  <a:srgbClr val="C00000"/>
                </a:solidFill>
              </a:rPr>
              <a:t>5</a:t>
            </a:r>
            <a:r>
              <a:rPr lang="zh-CN" altLang="en-US" sz="2200" dirty="0" smtClean="0"/>
              <a:t>个系列文件，实现</a:t>
            </a:r>
            <a:r>
              <a:rPr lang="zh-CN" altLang="zh-CN" sz="2200" dirty="0" smtClean="0"/>
              <a:t>奖</a:t>
            </a:r>
            <a:r>
              <a:rPr lang="zh-CN" altLang="zh-CN" sz="2200" dirty="0"/>
              <a:t>助金评审有序</a:t>
            </a:r>
            <a:r>
              <a:rPr lang="zh-CN" altLang="zh-CN" sz="2200" dirty="0" smtClean="0"/>
              <a:t>推进</a:t>
            </a:r>
            <a:r>
              <a:rPr lang="zh-CN" altLang="en-US" sz="2200" dirty="0" smtClean="0"/>
              <a:t>，奖助学金覆盖率</a:t>
            </a:r>
            <a:r>
              <a:rPr lang="en-US" altLang="zh-CN" sz="2400" dirty="0" smtClean="0">
                <a:solidFill>
                  <a:srgbClr val="C00000"/>
                </a:solidFill>
              </a:rPr>
              <a:t>100% </a:t>
            </a:r>
            <a:r>
              <a:rPr lang="en-US" altLang="zh-CN" sz="2200" dirty="0" smtClean="0"/>
              <a:t>;</a:t>
            </a:r>
            <a:endParaRPr lang="en-US" altLang="zh-CN" sz="2200" dirty="0"/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ü"/>
            </a:pPr>
            <a:r>
              <a:rPr lang="en-US" altLang="zh-CN" sz="2800" dirty="0" smtClean="0">
                <a:solidFill>
                  <a:srgbClr val="C00000"/>
                </a:solidFill>
              </a:rPr>
              <a:t>13</a:t>
            </a:r>
            <a:r>
              <a:rPr lang="zh-CN" altLang="zh-CN" sz="2200" dirty="0"/>
              <a:t>篇硕士</a:t>
            </a:r>
            <a:r>
              <a:rPr lang="zh-CN" altLang="zh-CN" sz="2200" dirty="0" smtClean="0"/>
              <a:t>论文</a:t>
            </a:r>
            <a:r>
              <a:rPr lang="zh-CN" altLang="en-US" sz="2200" dirty="0" smtClean="0"/>
              <a:t>（</a:t>
            </a:r>
            <a:r>
              <a:rPr lang="en-US" altLang="zh-CN" sz="2200" dirty="0" smtClean="0"/>
              <a:t>13</a:t>
            </a:r>
            <a:r>
              <a:rPr lang="zh-CN" altLang="en-US" sz="2200" dirty="0" smtClean="0"/>
              <a:t>年</a:t>
            </a:r>
            <a:r>
              <a:rPr lang="en-US" altLang="zh-CN" sz="2200" dirty="0" smtClean="0"/>
              <a:t>10</a:t>
            </a:r>
            <a:r>
              <a:rPr lang="zh-CN" altLang="en-US" sz="2200" dirty="0" smtClean="0"/>
              <a:t>篇）</a:t>
            </a:r>
            <a:r>
              <a:rPr lang="zh-CN" altLang="zh-CN" sz="2200" dirty="0" smtClean="0"/>
              <a:t>和</a:t>
            </a:r>
            <a:r>
              <a:rPr lang="en-US" altLang="zh-CN" sz="2800" dirty="0">
                <a:solidFill>
                  <a:srgbClr val="C00000"/>
                </a:solidFill>
              </a:rPr>
              <a:t>4</a:t>
            </a:r>
            <a:r>
              <a:rPr lang="zh-CN" altLang="zh-CN" sz="2200" dirty="0"/>
              <a:t>篇博士</a:t>
            </a:r>
            <a:r>
              <a:rPr lang="zh-CN" altLang="zh-CN" sz="2200" dirty="0" smtClean="0"/>
              <a:t>论文</a:t>
            </a:r>
            <a:r>
              <a:rPr lang="zh-CN" altLang="en-US" sz="2200" dirty="0" smtClean="0"/>
              <a:t>（</a:t>
            </a:r>
            <a:r>
              <a:rPr lang="en-US" altLang="zh-CN" sz="2200" dirty="0" smtClean="0"/>
              <a:t>13</a:t>
            </a:r>
            <a:r>
              <a:rPr lang="zh-CN" altLang="en-US" sz="2200" dirty="0" smtClean="0"/>
              <a:t>年</a:t>
            </a:r>
            <a:r>
              <a:rPr lang="en-US" altLang="zh-CN" sz="2200" dirty="0" smtClean="0"/>
              <a:t>2</a:t>
            </a:r>
            <a:r>
              <a:rPr lang="zh-CN" altLang="en-US" sz="2200" dirty="0" smtClean="0"/>
              <a:t>篇）</a:t>
            </a:r>
            <a:r>
              <a:rPr lang="zh-CN" altLang="zh-CN" sz="2200" dirty="0" smtClean="0"/>
              <a:t>获</a:t>
            </a:r>
            <a:r>
              <a:rPr lang="zh-CN" altLang="zh-CN" sz="2200" dirty="0"/>
              <a:t>省优秀学位论文，国务院学位办抽查的博士论文合格率</a:t>
            </a:r>
            <a:r>
              <a:rPr lang="en-US" altLang="zh-CN" sz="2800" dirty="0">
                <a:solidFill>
                  <a:srgbClr val="C00000"/>
                </a:solidFill>
              </a:rPr>
              <a:t>100</a:t>
            </a:r>
            <a:r>
              <a:rPr lang="en-US" altLang="zh-CN" sz="2800" dirty="0" smtClean="0">
                <a:solidFill>
                  <a:srgbClr val="C00000"/>
                </a:solidFill>
              </a:rPr>
              <a:t>%</a:t>
            </a:r>
            <a:r>
              <a:rPr lang="en-US" altLang="zh-CN" sz="2200" dirty="0" smtClean="0"/>
              <a:t>;</a:t>
            </a:r>
            <a:endParaRPr lang="zh-CN" altLang="zh-CN" sz="2200" dirty="0" smtClean="0"/>
          </a:p>
        </p:txBody>
      </p:sp>
    </p:spTree>
    <p:extLst>
      <p:ext uri="{BB962C8B-B14F-4D97-AF65-F5344CB8AC3E}">
        <p14:creationId xmlns:p14="http://schemas.microsoft.com/office/powerpoint/2010/main" xmlns="" val="1933455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055170"/>
            <a:ext cx="7848872" cy="5038125"/>
          </a:xfrm>
        </p:spPr>
        <p:txBody>
          <a:bodyPr/>
          <a:lstStyle/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zh-CN" altLang="zh-CN" sz="2200" kern="1200" dirty="0">
                <a:solidFill>
                  <a:srgbClr val="000000"/>
                </a:solidFill>
              </a:rPr>
              <a:t>前期立项的</a:t>
            </a:r>
            <a:r>
              <a:rPr lang="en-US" altLang="zh-CN" sz="2800" kern="1200" dirty="0">
                <a:solidFill>
                  <a:srgbClr val="C00000"/>
                </a:solidFill>
              </a:rPr>
              <a:t>9</a:t>
            </a:r>
            <a:r>
              <a:rPr lang="zh-CN" altLang="zh-CN" sz="2200" kern="1200" dirty="0">
                <a:solidFill>
                  <a:srgbClr val="000000"/>
                </a:solidFill>
              </a:rPr>
              <a:t>项“江西省研究生优质课程建设项目”全部通过校内</a:t>
            </a:r>
            <a:r>
              <a:rPr lang="zh-CN" altLang="zh-CN" sz="2200" kern="1200" dirty="0" smtClean="0">
                <a:solidFill>
                  <a:srgbClr val="000000"/>
                </a:solidFill>
              </a:rPr>
              <a:t>验收</a:t>
            </a:r>
            <a:r>
              <a:rPr lang="en-US" altLang="zh-CN" sz="2200" kern="1200" dirty="0" smtClean="0">
                <a:solidFill>
                  <a:srgbClr val="000000"/>
                </a:solidFill>
              </a:rPr>
              <a:t>;</a:t>
            </a:r>
            <a:endParaRPr lang="en-US" altLang="zh-CN" sz="2200" kern="1200" dirty="0" smtClean="0">
              <a:solidFill>
                <a:srgbClr val="000000"/>
              </a:solidFill>
            </a:endParaRPr>
          </a:p>
          <a:p>
            <a:pPr marL="285750" lvl="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zh-CN" altLang="zh-CN" sz="2200" kern="1200" dirty="0">
                <a:solidFill>
                  <a:srgbClr val="000000"/>
                </a:solidFill>
              </a:rPr>
              <a:t>“江西省学位与研究生教育教学改革研究项目”新立项</a:t>
            </a:r>
            <a:r>
              <a:rPr lang="en-US" altLang="zh-CN" sz="2800" kern="1200" dirty="0">
                <a:solidFill>
                  <a:srgbClr val="C00000"/>
                </a:solidFill>
              </a:rPr>
              <a:t>20</a:t>
            </a:r>
            <a:r>
              <a:rPr lang="zh-CN" altLang="zh-CN" sz="2200" kern="1200" dirty="0">
                <a:solidFill>
                  <a:srgbClr val="000000"/>
                </a:solidFill>
              </a:rPr>
              <a:t>项， “重点项目”</a:t>
            </a:r>
            <a:r>
              <a:rPr lang="en-US" altLang="zh-CN" sz="2800" kern="1200" dirty="0">
                <a:solidFill>
                  <a:srgbClr val="C00000"/>
                </a:solidFill>
              </a:rPr>
              <a:t>3</a:t>
            </a:r>
            <a:r>
              <a:rPr lang="zh-CN" altLang="zh-CN" sz="2200" kern="1200" dirty="0">
                <a:solidFill>
                  <a:srgbClr val="000000"/>
                </a:solidFill>
              </a:rPr>
              <a:t>项， “一般项目”</a:t>
            </a:r>
            <a:r>
              <a:rPr lang="en-US" altLang="zh-CN" sz="2800" kern="1200" dirty="0">
                <a:solidFill>
                  <a:srgbClr val="C00000"/>
                </a:solidFill>
              </a:rPr>
              <a:t>13</a:t>
            </a:r>
            <a:r>
              <a:rPr lang="zh-CN" altLang="zh-CN" sz="2200" kern="1200" dirty="0" smtClean="0">
                <a:solidFill>
                  <a:srgbClr val="000000"/>
                </a:solidFill>
              </a:rPr>
              <a:t>项</a:t>
            </a:r>
            <a:r>
              <a:rPr lang="en-US" altLang="zh-CN" sz="2200" kern="1200" dirty="0" smtClean="0">
                <a:solidFill>
                  <a:srgbClr val="000000"/>
                </a:solidFill>
              </a:rPr>
              <a:t>;</a:t>
            </a:r>
            <a:endParaRPr lang="en-US" altLang="zh-CN" sz="2200" kern="1200" dirty="0">
              <a:solidFill>
                <a:srgbClr val="0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9512" y="520491"/>
            <a:ext cx="475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二、工作成效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657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7293" y="530349"/>
            <a:ext cx="1399203" cy="138648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AutoShape 3"/>
          <p:cNvSpPr>
            <a:spLocks noChangeArrowheads="1"/>
          </p:cNvSpPr>
          <p:nvPr/>
        </p:nvSpPr>
        <p:spPr bwMode="ltGray">
          <a:xfrm>
            <a:off x="1505496" y="1628800"/>
            <a:ext cx="5895975" cy="1225550"/>
          </a:xfrm>
          <a:prstGeom prst="roundRect">
            <a:avLst>
              <a:gd name="adj" fmla="val 16449"/>
            </a:avLst>
          </a:prstGeom>
          <a:gradFill rotWithShape="1">
            <a:gsLst>
              <a:gs pos="0">
                <a:srgbClr val="C0C0C0">
                  <a:gamma/>
                  <a:tint val="91765"/>
                  <a:invGamma/>
                </a:srgbClr>
              </a:gs>
              <a:gs pos="50000">
                <a:srgbClr val="C0C0C0">
                  <a:alpha val="30000"/>
                </a:srgbClr>
              </a:gs>
              <a:gs pos="100000">
                <a:srgbClr val="C0C0C0">
                  <a:gamma/>
                  <a:tint val="9176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1535658" y="3076600"/>
            <a:ext cx="5853113" cy="1289050"/>
          </a:xfrm>
          <a:prstGeom prst="roundRect">
            <a:avLst>
              <a:gd name="adj" fmla="val 16227"/>
            </a:avLst>
          </a:prstGeom>
          <a:gradFill rotWithShape="1">
            <a:gsLst>
              <a:gs pos="0">
                <a:srgbClr val="C0C0C0">
                  <a:gamma/>
                  <a:tint val="91765"/>
                  <a:invGamma/>
                </a:srgbClr>
              </a:gs>
              <a:gs pos="50000">
                <a:srgbClr val="C0C0C0">
                  <a:alpha val="30000"/>
                </a:srgbClr>
              </a:gs>
              <a:gs pos="100000">
                <a:srgbClr val="C0C0C0">
                  <a:gamma/>
                  <a:tint val="9176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algn="ctr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ltGray">
          <a:xfrm>
            <a:off x="1535658" y="4594250"/>
            <a:ext cx="5853113" cy="1225550"/>
          </a:xfrm>
          <a:prstGeom prst="roundRect">
            <a:avLst>
              <a:gd name="adj" fmla="val 22019"/>
            </a:avLst>
          </a:prstGeom>
          <a:gradFill rotWithShape="1">
            <a:gsLst>
              <a:gs pos="0">
                <a:srgbClr val="C0C0C0">
                  <a:gamma/>
                  <a:tint val="91765"/>
                  <a:invGamma/>
                </a:srgbClr>
              </a:gs>
              <a:gs pos="50000">
                <a:srgbClr val="C0C0C0">
                  <a:alpha val="30000"/>
                </a:srgbClr>
              </a:gs>
              <a:gs pos="100000">
                <a:srgbClr val="C0C0C0">
                  <a:gamma/>
                  <a:tint val="9176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gray">
          <a:xfrm>
            <a:off x="2689771" y="1905025"/>
            <a:ext cx="41798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450" indent="-171450"/>
            <a:r>
              <a:rPr lang="zh-CN" altLang="zh-CN" sz="2000" dirty="0"/>
              <a:t>在校研究生近</a:t>
            </a:r>
            <a:r>
              <a:rPr lang="en-US" altLang="zh-CN" sz="2000" dirty="0"/>
              <a:t>5000</a:t>
            </a:r>
            <a:r>
              <a:rPr lang="zh-CN" altLang="zh-CN" sz="2000" dirty="0"/>
              <a:t>人，全日制硕士</a:t>
            </a:r>
            <a:r>
              <a:rPr lang="en-US" altLang="zh-CN" sz="2000" dirty="0"/>
              <a:t>3461</a:t>
            </a:r>
            <a:r>
              <a:rPr lang="zh-CN" altLang="zh-CN" sz="2000" dirty="0"/>
              <a:t>人、博士</a:t>
            </a:r>
            <a:r>
              <a:rPr lang="en-US" altLang="zh-CN" sz="2000" dirty="0"/>
              <a:t>280</a:t>
            </a:r>
            <a:r>
              <a:rPr lang="zh-CN" altLang="zh-CN" sz="2000" dirty="0"/>
              <a:t>人。</a:t>
            </a:r>
            <a:endParaRPr lang="en-US" altLang="zh-CN" sz="2000" dirty="0">
              <a:solidFill>
                <a:srgbClr val="080808"/>
              </a:solidFill>
              <a:ea typeface="宋体" pitchFamily="2" charset="-122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ltGray">
          <a:xfrm>
            <a:off x="714921" y="1795488"/>
            <a:ext cx="1806575" cy="930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8824"/>
                  <a:invGamma/>
                </a:schemeClr>
              </a:gs>
            </a:gsLst>
            <a:path path="rect">
              <a:fillToRect l="100000" b="100000"/>
            </a:path>
          </a:grad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black">
          <a:xfrm>
            <a:off x="741908" y="2038375"/>
            <a:ext cx="1730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8F8F8"/>
                </a:solidFill>
                <a:ea typeface="宋体" pitchFamily="2" charset="-122"/>
              </a:rPr>
              <a:t>规模</a:t>
            </a:r>
            <a:endParaRPr lang="en-US" altLang="zh-CN" sz="2400" b="1" dirty="0">
              <a:solidFill>
                <a:srgbClr val="F8F8F8"/>
              </a:solidFill>
              <a:ea typeface="宋体" pitchFamily="2" charset="-122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gray">
          <a:xfrm>
            <a:off x="738733" y="3243288"/>
            <a:ext cx="1806575" cy="930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8824"/>
                  <a:invGamma/>
                </a:schemeClr>
              </a:gs>
            </a:gsLst>
            <a:path path="rect">
              <a:fillToRect l="100000" b="100000"/>
            </a:path>
          </a:grad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ltGray">
          <a:xfrm>
            <a:off x="727621" y="4737125"/>
            <a:ext cx="1806575" cy="930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78824"/>
                  <a:invGamma/>
                </a:schemeClr>
              </a:gs>
            </a:gsLst>
            <a:path path="rect">
              <a:fillToRect l="100000" b="100000"/>
            </a:path>
          </a:grad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black">
          <a:xfrm>
            <a:off x="760958" y="3503638"/>
            <a:ext cx="17430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2400" b="1" dirty="0" smtClean="0">
                <a:solidFill>
                  <a:srgbClr val="F8F8F8"/>
                </a:solidFill>
                <a:ea typeface="宋体" pitchFamily="2" charset="-122"/>
              </a:rPr>
              <a:t>教育</a:t>
            </a:r>
            <a:r>
              <a:rPr lang="zh-CN" altLang="zh-CN" sz="2400" b="1" dirty="0">
                <a:solidFill>
                  <a:srgbClr val="F8F8F8"/>
                </a:solidFill>
                <a:ea typeface="宋体" pitchFamily="2" charset="-122"/>
              </a:rPr>
              <a:t>管理</a:t>
            </a:r>
            <a:endParaRPr lang="en-US" altLang="zh-CN" sz="2400" b="1" dirty="0">
              <a:solidFill>
                <a:srgbClr val="F8F8F8"/>
              </a:solidFill>
              <a:ea typeface="宋体" pitchFamily="2" charset="-122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black">
          <a:xfrm>
            <a:off x="768896" y="4981600"/>
            <a:ext cx="1711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F8F8F8"/>
                </a:solidFill>
                <a:ea typeface="宋体" pitchFamily="2" charset="-122"/>
              </a:rPr>
              <a:t>具体</a:t>
            </a:r>
            <a:r>
              <a:rPr lang="zh-CN" altLang="zh-CN" sz="2400" b="1" dirty="0" smtClean="0">
                <a:solidFill>
                  <a:srgbClr val="F8F8F8"/>
                </a:solidFill>
                <a:ea typeface="宋体" pitchFamily="2" charset="-122"/>
              </a:rPr>
              <a:t>工作</a:t>
            </a:r>
            <a:endParaRPr lang="en-US" altLang="zh-CN" sz="2400" b="1" dirty="0">
              <a:solidFill>
                <a:srgbClr val="F8F8F8"/>
              </a:solidFill>
              <a:ea typeface="宋体" pitchFamily="2" charset="-122"/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gray">
          <a:xfrm>
            <a:off x="2689771" y="3363938"/>
            <a:ext cx="39719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450" indent="-171450"/>
            <a:r>
              <a:rPr lang="zh-CN" altLang="zh-CN" sz="2000" dirty="0"/>
              <a:t>紧紧围绕“抓改革、促发展、提质量”的工作方针</a:t>
            </a:r>
            <a:endParaRPr lang="en-US" altLang="zh-CN" sz="2000" dirty="0">
              <a:solidFill>
                <a:srgbClr val="080808"/>
              </a:solidFill>
              <a:ea typeface="宋体" pitchFamily="2" charset="-122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gray">
          <a:xfrm>
            <a:off x="2689771" y="4857775"/>
            <a:ext cx="39544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450" indent="-171450" algn="ctr"/>
            <a:r>
              <a:rPr lang="zh-CN" altLang="en-US" sz="2000" dirty="0" smtClean="0"/>
              <a:t>具体工作包含：</a:t>
            </a:r>
            <a:r>
              <a:rPr lang="zh-CN" altLang="zh-CN" sz="2000" dirty="0" smtClean="0"/>
              <a:t>招生</a:t>
            </a:r>
            <a:r>
              <a:rPr lang="zh-CN" altLang="zh-CN" sz="2000" dirty="0"/>
              <a:t>考试、教育培养、学科建设、学位授予、奖助体系、研究生</a:t>
            </a:r>
            <a:r>
              <a:rPr lang="zh-CN" altLang="zh-CN" sz="2000" dirty="0" smtClean="0"/>
              <a:t>活动</a:t>
            </a:r>
            <a:r>
              <a:rPr lang="zh-CN" altLang="en-US" sz="2000" dirty="0" smtClean="0"/>
              <a:t>等。</a:t>
            </a:r>
            <a:endParaRPr lang="en-US" altLang="zh-CN" sz="2000" dirty="0">
              <a:solidFill>
                <a:srgbClr val="080808"/>
              </a:solidFill>
              <a:ea typeface="宋体" pitchFamily="2" charset="-122"/>
            </a:endParaRPr>
          </a:p>
        </p:txBody>
      </p:sp>
      <p:pic>
        <p:nvPicPr>
          <p:cNvPr id="18" name="Picture 23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833" y="1822475"/>
            <a:ext cx="16891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883" y="3276625"/>
            <a:ext cx="16891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358" y="4772050"/>
            <a:ext cx="16891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533005" y="669166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/>
              <a:t>研究生</a:t>
            </a:r>
            <a:r>
              <a:rPr lang="zh-CN" altLang="zh-CN" sz="2800" b="1" dirty="0" smtClean="0"/>
              <a:t>教</a:t>
            </a:r>
            <a:r>
              <a:rPr lang="zh-CN" altLang="en-US" sz="2800" b="1" dirty="0" smtClean="0"/>
              <a:t>学管理概况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93385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7293" y="530349"/>
            <a:ext cx="1399203" cy="138648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矩形 2"/>
          <p:cNvSpPr/>
          <p:nvPr/>
        </p:nvSpPr>
        <p:spPr>
          <a:xfrm>
            <a:off x="179512" y="520491"/>
            <a:ext cx="475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二、工作成效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9512" y="1169451"/>
            <a:ext cx="7457781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zh-CN" sz="2200" dirty="0" smtClean="0"/>
              <a:t>在</a:t>
            </a:r>
            <a:r>
              <a:rPr lang="zh-CN" altLang="zh-CN" sz="2200" dirty="0"/>
              <a:t>读研究生发表学术论文水平有较大幅度的提高，共发表</a:t>
            </a:r>
            <a:r>
              <a:rPr lang="en-US" altLang="zh-CN" sz="2200" dirty="0"/>
              <a:t>SCI</a:t>
            </a:r>
            <a:r>
              <a:rPr lang="zh-CN" altLang="zh-CN" sz="2200" dirty="0"/>
              <a:t>国际著名权威</a:t>
            </a:r>
            <a:r>
              <a:rPr lang="en-US" altLang="zh-CN" sz="2800" dirty="0">
                <a:solidFill>
                  <a:srgbClr val="C00000"/>
                </a:solidFill>
              </a:rPr>
              <a:t>3</a:t>
            </a:r>
            <a:r>
              <a:rPr lang="zh-CN" altLang="zh-CN" sz="2200" dirty="0" smtClean="0"/>
              <a:t>篇</a:t>
            </a:r>
            <a:r>
              <a:rPr lang="zh-CN" altLang="en-US" sz="2200" dirty="0" smtClean="0"/>
              <a:t>（</a:t>
            </a:r>
            <a:r>
              <a:rPr lang="en-US" altLang="zh-CN" sz="2200" dirty="0" smtClean="0"/>
              <a:t>13</a:t>
            </a:r>
            <a:r>
              <a:rPr lang="zh-CN" altLang="en-US" sz="2200" dirty="0" smtClean="0"/>
              <a:t>年</a:t>
            </a:r>
            <a:r>
              <a:rPr lang="en-US" altLang="zh-CN" sz="2200" dirty="0" smtClean="0"/>
              <a:t>1</a:t>
            </a:r>
            <a:r>
              <a:rPr lang="zh-CN" altLang="en-US" sz="2200" dirty="0" smtClean="0"/>
              <a:t>篇）</a:t>
            </a:r>
            <a:r>
              <a:rPr lang="zh-CN" altLang="zh-CN" sz="2200" dirty="0" smtClean="0"/>
              <a:t>、</a:t>
            </a:r>
            <a:r>
              <a:rPr lang="zh-CN" altLang="zh-CN" sz="2200" dirty="0"/>
              <a:t>国内著名权威</a:t>
            </a:r>
            <a:r>
              <a:rPr lang="en-US" altLang="zh-CN" sz="2800" dirty="0">
                <a:solidFill>
                  <a:srgbClr val="C00000"/>
                </a:solidFill>
              </a:rPr>
              <a:t>2</a:t>
            </a:r>
            <a:r>
              <a:rPr lang="zh-CN" altLang="zh-CN" sz="2200" dirty="0" smtClean="0"/>
              <a:t>篇</a:t>
            </a:r>
            <a:r>
              <a:rPr lang="zh-CN" altLang="en-US" sz="2200" dirty="0" smtClean="0"/>
              <a:t>（</a:t>
            </a:r>
            <a:r>
              <a:rPr lang="en-US" altLang="zh-CN" sz="2200" dirty="0" smtClean="0"/>
              <a:t>13</a:t>
            </a:r>
            <a:r>
              <a:rPr lang="zh-CN" altLang="en-US" sz="2200" dirty="0" smtClean="0"/>
              <a:t>年</a:t>
            </a:r>
            <a:r>
              <a:rPr lang="en-US" altLang="zh-CN" sz="2200" dirty="0" smtClean="0"/>
              <a:t>2</a:t>
            </a:r>
            <a:r>
              <a:rPr lang="zh-CN" altLang="en-US" sz="2200" dirty="0" smtClean="0"/>
              <a:t>篇）</a:t>
            </a:r>
            <a:r>
              <a:rPr lang="zh-CN" altLang="zh-CN" sz="2200" dirty="0" smtClean="0"/>
              <a:t>、</a:t>
            </a:r>
            <a:r>
              <a:rPr lang="zh-CN" altLang="zh-CN" sz="2200" dirty="0"/>
              <a:t>一般权威</a:t>
            </a:r>
            <a:r>
              <a:rPr lang="en-US" altLang="zh-CN" sz="2800" dirty="0">
                <a:solidFill>
                  <a:srgbClr val="C00000"/>
                </a:solidFill>
              </a:rPr>
              <a:t>33</a:t>
            </a:r>
            <a:r>
              <a:rPr lang="zh-CN" altLang="zh-CN" sz="2200" dirty="0" smtClean="0"/>
              <a:t>篇</a:t>
            </a:r>
            <a:r>
              <a:rPr lang="zh-CN" altLang="en-US" sz="2200" dirty="0" smtClean="0"/>
              <a:t>（</a:t>
            </a:r>
            <a:r>
              <a:rPr lang="en-US" altLang="zh-CN" sz="2200" dirty="0" smtClean="0"/>
              <a:t>13</a:t>
            </a:r>
            <a:r>
              <a:rPr lang="zh-CN" altLang="en-US" sz="2200" dirty="0" smtClean="0"/>
              <a:t>年</a:t>
            </a:r>
            <a:r>
              <a:rPr lang="en-US" altLang="zh-CN" sz="2200" dirty="0" smtClean="0"/>
              <a:t>23</a:t>
            </a:r>
            <a:r>
              <a:rPr lang="zh-CN" altLang="en-US" sz="2200" dirty="0" smtClean="0"/>
              <a:t>篇）</a:t>
            </a:r>
            <a:r>
              <a:rPr lang="zh-CN" altLang="zh-CN" sz="2200" dirty="0" smtClean="0"/>
              <a:t>、</a:t>
            </a:r>
            <a:r>
              <a:rPr lang="en-US" altLang="zh-CN" sz="2200" dirty="0"/>
              <a:t>CSSCI/CSCD</a:t>
            </a:r>
            <a:r>
              <a:rPr lang="zh-CN" altLang="zh-CN" sz="2200" dirty="0"/>
              <a:t>共</a:t>
            </a:r>
            <a:r>
              <a:rPr lang="en-US" altLang="zh-CN" sz="2800" dirty="0">
                <a:solidFill>
                  <a:srgbClr val="C00000"/>
                </a:solidFill>
              </a:rPr>
              <a:t>42</a:t>
            </a:r>
            <a:r>
              <a:rPr lang="zh-CN" altLang="zh-CN" sz="2200" dirty="0" smtClean="0"/>
              <a:t>篇</a:t>
            </a:r>
            <a:r>
              <a:rPr lang="zh-CN" altLang="en-US" sz="2200" dirty="0" smtClean="0"/>
              <a:t>（</a:t>
            </a:r>
            <a:r>
              <a:rPr lang="en-US" altLang="zh-CN" sz="2200" dirty="0" smtClean="0"/>
              <a:t>13</a:t>
            </a:r>
            <a:r>
              <a:rPr lang="zh-CN" altLang="en-US" sz="2200" dirty="0" smtClean="0"/>
              <a:t>年</a:t>
            </a:r>
            <a:r>
              <a:rPr lang="en-US" altLang="zh-CN" sz="2200" dirty="0" smtClean="0"/>
              <a:t>21</a:t>
            </a:r>
            <a:r>
              <a:rPr lang="zh-CN" altLang="en-US" sz="2200" dirty="0" smtClean="0"/>
              <a:t>篇）</a:t>
            </a:r>
            <a:r>
              <a:rPr lang="en-US" altLang="zh-CN" sz="2200" dirty="0" smtClean="0"/>
              <a:t>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zh-CN" sz="2200" dirty="0" smtClean="0"/>
              <a:t>博士</a:t>
            </a:r>
            <a:r>
              <a:rPr lang="zh-CN" altLang="zh-CN" sz="2200" dirty="0"/>
              <a:t>就业率</a:t>
            </a:r>
            <a:r>
              <a:rPr lang="en-US" altLang="zh-CN" sz="2800" dirty="0">
                <a:solidFill>
                  <a:srgbClr val="C00000"/>
                </a:solidFill>
              </a:rPr>
              <a:t>100%</a:t>
            </a:r>
            <a:r>
              <a:rPr lang="zh-CN" altLang="zh-CN" sz="2200" dirty="0"/>
              <a:t>，硕士就业率</a:t>
            </a:r>
            <a:r>
              <a:rPr lang="en-US" altLang="zh-CN" sz="2800" dirty="0">
                <a:solidFill>
                  <a:srgbClr val="C00000"/>
                </a:solidFill>
              </a:rPr>
              <a:t>97.1%</a:t>
            </a:r>
            <a:r>
              <a:rPr lang="zh-CN" altLang="zh-CN" sz="2200" dirty="0"/>
              <a:t>，就业率和就业质量均居全省领先</a:t>
            </a:r>
            <a:r>
              <a:rPr lang="zh-CN" altLang="zh-CN" sz="2200" dirty="0" smtClean="0"/>
              <a:t>地位</a:t>
            </a:r>
            <a:r>
              <a:rPr lang="zh-CN" altLang="en-US" sz="2200" dirty="0" smtClean="0"/>
              <a:t>，考取人大、浙大、中大等</a:t>
            </a:r>
            <a:r>
              <a:rPr lang="en-US" altLang="zh-CN" sz="2200" dirty="0" smtClean="0"/>
              <a:t>985</a:t>
            </a:r>
            <a:r>
              <a:rPr lang="zh-CN" altLang="en-US" sz="2200" dirty="0" smtClean="0"/>
              <a:t>高校</a:t>
            </a:r>
            <a:r>
              <a:rPr lang="en-US" altLang="zh-CN" sz="2200" dirty="0" smtClean="0"/>
              <a:t>9</a:t>
            </a:r>
            <a:r>
              <a:rPr lang="zh-CN" altLang="en-US" sz="2200" dirty="0" smtClean="0"/>
              <a:t>人（</a:t>
            </a:r>
            <a:r>
              <a:rPr lang="en-US" altLang="zh-CN" sz="2200" dirty="0" smtClean="0"/>
              <a:t>13</a:t>
            </a:r>
            <a:r>
              <a:rPr lang="zh-CN" altLang="en-US" sz="2200" dirty="0" smtClean="0"/>
              <a:t>年</a:t>
            </a:r>
            <a:r>
              <a:rPr lang="en-US" altLang="zh-CN" sz="2200" dirty="0" smtClean="0"/>
              <a:t>5</a:t>
            </a:r>
            <a:r>
              <a:rPr lang="zh-CN" altLang="en-US" sz="2200" dirty="0" smtClean="0"/>
              <a:t>人）；党政机关就业</a:t>
            </a:r>
            <a:r>
              <a:rPr lang="en-US" altLang="zh-CN" sz="2200" dirty="0" smtClean="0"/>
              <a:t>9.5%</a:t>
            </a:r>
            <a:r>
              <a:rPr lang="zh-CN" altLang="en-US" sz="2200" dirty="0" smtClean="0"/>
              <a:t>（提高</a:t>
            </a:r>
            <a:r>
              <a:rPr lang="en-US" altLang="zh-CN" sz="2200" dirty="0" smtClean="0"/>
              <a:t>2%</a:t>
            </a:r>
            <a:r>
              <a:rPr lang="zh-CN" altLang="en-US" sz="2200" dirty="0" smtClean="0"/>
              <a:t>）</a:t>
            </a:r>
            <a:r>
              <a:rPr lang="en-US" altLang="zh-CN" sz="2200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xmlns="" val="162441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7293" y="530349"/>
            <a:ext cx="1399203" cy="138648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矩形 2"/>
          <p:cNvSpPr/>
          <p:nvPr/>
        </p:nvSpPr>
        <p:spPr>
          <a:xfrm>
            <a:off x="179512" y="520491"/>
            <a:ext cx="475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二、工作成效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9512" y="1169451"/>
            <a:ext cx="7457781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2200" dirty="0" smtClean="0"/>
              <a:t>组织</a:t>
            </a:r>
            <a:r>
              <a:rPr lang="zh-CN" altLang="zh-CN" sz="2200" dirty="0" smtClean="0"/>
              <a:t>省</a:t>
            </a:r>
            <a:r>
              <a:rPr lang="zh-CN" altLang="zh-CN" sz="2200" dirty="0"/>
              <a:t>数学建模</a:t>
            </a:r>
            <a:r>
              <a:rPr lang="zh-CN" altLang="zh-CN" sz="2200" dirty="0" smtClean="0"/>
              <a:t>竞赛</a:t>
            </a:r>
            <a:r>
              <a:rPr lang="zh-CN" altLang="en-US" sz="2200" dirty="0" smtClean="0"/>
              <a:t>参赛队伍</a:t>
            </a:r>
            <a:r>
              <a:rPr lang="en-US" altLang="zh-CN" sz="2800" dirty="0" smtClean="0">
                <a:solidFill>
                  <a:srgbClr val="C00000"/>
                </a:solidFill>
              </a:rPr>
              <a:t>37</a:t>
            </a:r>
            <a:r>
              <a:rPr lang="zh-CN" altLang="en-US" sz="2200" dirty="0" smtClean="0"/>
              <a:t>支</a:t>
            </a:r>
            <a:r>
              <a:rPr lang="en-US" altLang="zh-CN" sz="2800" dirty="0" smtClean="0">
                <a:solidFill>
                  <a:srgbClr val="C00000"/>
                </a:solidFill>
              </a:rPr>
              <a:t>111</a:t>
            </a:r>
            <a:r>
              <a:rPr lang="zh-CN" altLang="en-US" sz="2200" dirty="0" smtClean="0"/>
              <a:t>人，参赛人数大幅增长，获</a:t>
            </a:r>
            <a:r>
              <a:rPr lang="zh-CN" altLang="zh-CN" sz="2200" dirty="0" smtClean="0"/>
              <a:t>一等奖</a:t>
            </a:r>
            <a:r>
              <a:rPr lang="en-US" altLang="zh-CN" sz="2800" dirty="0">
                <a:solidFill>
                  <a:srgbClr val="C00000"/>
                </a:solidFill>
              </a:rPr>
              <a:t>5</a:t>
            </a:r>
            <a:r>
              <a:rPr lang="zh-CN" altLang="zh-CN" sz="2200" dirty="0"/>
              <a:t>个、二等奖</a:t>
            </a:r>
            <a:r>
              <a:rPr lang="en-US" altLang="zh-CN" sz="2800" dirty="0">
                <a:solidFill>
                  <a:srgbClr val="C00000"/>
                </a:solidFill>
              </a:rPr>
              <a:t>4</a:t>
            </a:r>
            <a:r>
              <a:rPr lang="zh-CN" altLang="zh-CN" sz="2200" dirty="0"/>
              <a:t>个、三等奖</a:t>
            </a:r>
            <a:r>
              <a:rPr lang="en-US" altLang="zh-CN" sz="2800" dirty="0">
                <a:solidFill>
                  <a:srgbClr val="C00000"/>
                </a:solidFill>
              </a:rPr>
              <a:t>10</a:t>
            </a:r>
            <a:r>
              <a:rPr lang="zh-CN" altLang="zh-CN" sz="2200" dirty="0"/>
              <a:t>个；获全国数学建模竞赛二等奖</a:t>
            </a:r>
            <a:r>
              <a:rPr lang="en-US" altLang="zh-CN" sz="2800" dirty="0">
                <a:solidFill>
                  <a:srgbClr val="C00000"/>
                </a:solidFill>
              </a:rPr>
              <a:t>3</a:t>
            </a:r>
            <a:r>
              <a:rPr lang="zh-CN" altLang="zh-CN" sz="2200" dirty="0"/>
              <a:t>个、三个奖</a:t>
            </a:r>
            <a:r>
              <a:rPr lang="en-US" altLang="zh-CN" sz="2800" dirty="0">
                <a:solidFill>
                  <a:srgbClr val="C00000"/>
                </a:solidFill>
              </a:rPr>
              <a:t>4</a:t>
            </a:r>
            <a:r>
              <a:rPr lang="zh-CN" altLang="zh-CN" sz="2200" dirty="0"/>
              <a:t>个</a:t>
            </a:r>
            <a:r>
              <a:rPr lang="zh-CN" altLang="zh-CN" sz="2200" dirty="0" smtClean="0"/>
              <a:t>；</a:t>
            </a:r>
            <a:endParaRPr lang="en-US" altLang="zh-CN" sz="2200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zh-CN" sz="2200" dirty="0" smtClean="0"/>
              <a:t>获</a:t>
            </a:r>
            <a:r>
              <a:rPr lang="zh-CN" altLang="zh-CN" sz="2200" dirty="0"/>
              <a:t>全国大学生英语比赛</a:t>
            </a:r>
            <a:r>
              <a:rPr lang="zh-CN" altLang="zh-CN" sz="2200" dirty="0" smtClean="0"/>
              <a:t>二等奖</a:t>
            </a:r>
            <a:r>
              <a:rPr lang="en-US" altLang="zh-CN" sz="2800" dirty="0" smtClean="0">
                <a:solidFill>
                  <a:srgbClr val="C00000"/>
                </a:solidFill>
              </a:rPr>
              <a:t>1</a:t>
            </a:r>
            <a:r>
              <a:rPr lang="zh-CN" altLang="en-US" sz="2200" dirty="0" smtClean="0"/>
              <a:t>个；</a:t>
            </a:r>
            <a:endParaRPr lang="en-US" altLang="zh-CN" sz="2200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2200" dirty="0" smtClean="0"/>
              <a:t>MBA</a:t>
            </a:r>
            <a:r>
              <a:rPr lang="zh-CN" altLang="en-US" sz="2200" dirty="0" smtClean="0"/>
              <a:t>学员获得第二届全国管理案例精英赛华中赛区冠军。</a:t>
            </a:r>
            <a:endParaRPr lang="zh-CN" altLang="zh-CN" sz="2200" dirty="0"/>
          </a:p>
        </p:txBody>
      </p:sp>
    </p:spTree>
    <p:extLst>
      <p:ext uri="{BB962C8B-B14F-4D97-AF65-F5344CB8AC3E}">
        <p14:creationId xmlns:p14="http://schemas.microsoft.com/office/powerpoint/2010/main" xmlns="" val="162441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or\桌面\ZCOOL_Floral Templat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478"/>
          <a:stretch>
            <a:fillRect/>
          </a:stretch>
        </p:blipFill>
        <p:spPr bwMode="auto">
          <a:xfrm>
            <a:off x="-8012" y="0"/>
            <a:ext cx="91440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1772816"/>
            <a:ext cx="24689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chemeClr val="accent2">
                    <a:lumMod val="50000"/>
                  </a:schemeClr>
                </a:solidFill>
              </a:rPr>
              <a:t>谢 谢！</a:t>
            </a:r>
            <a:endParaRPr lang="zh-CN" alt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79181" y="5516815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江西财经大学</a:t>
            </a:r>
            <a:r>
              <a:rPr lang="zh-CN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研究生院</a:t>
            </a:r>
            <a:endParaRPr lang="zh-CN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7" y="5085183"/>
            <a:ext cx="1399203" cy="138648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5122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7293" y="530349"/>
            <a:ext cx="1399203" cy="138648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xmlns="" val="2240130066"/>
              </p:ext>
            </p:extLst>
          </p:nvPr>
        </p:nvGraphicFramePr>
        <p:xfrm>
          <a:off x="1541293" y="1052736"/>
          <a:ext cx="591102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09900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7293" y="530349"/>
            <a:ext cx="1399203" cy="138648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矩形 3"/>
          <p:cNvSpPr/>
          <p:nvPr/>
        </p:nvSpPr>
        <p:spPr>
          <a:xfrm>
            <a:off x="179512" y="520491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一、主要工作举措</a:t>
            </a:r>
          </a:p>
        </p:txBody>
      </p:sp>
      <p:sp>
        <p:nvSpPr>
          <p:cNvPr id="8" name="矩形 7"/>
          <p:cNvSpPr/>
          <p:nvPr/>
        </p:nvSpPr>
        <p:spPr>
          <a:xfrm>
            <a:off x="683568" y="1340767"/>
            <a:ext cx="7705956" cy="5452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800"/>
              </a:lnSpc>
            </a:pPr>
            <a:r>
              <a:rPr lang="en-US" altLang="zh-CN" sz="2200" b="1" dirty="0" smtClean="0">
                <a:latin typeface="方正静蕾简体" pitchFamily="2" charset="-122"/>
                <a:ea typeface="方正静蕾简体" pitchFamily="2" charset="-122"/>
              </a:rPr>
              <a:t>1.</a:t>
            </a:r>
            <a:r>
              <a:rPr lang="zh-CN" altLang="zh-CN" sz="2200" b="1" dirty="0" smtClean="0">
                <a:latin typeface="方正静蕾简体" pitchFamily="2" charset="-122"/>
                <a:ea typeface="方正静蕾简体" pitchFamily="2" charset="-122"/>
              </a:rPr>
              <a:t>做实学科建设，内涵建设迈出新步</a:t>
            </a:r>
            <a:r>
              <a:rPr lang="zh-CN" altLang="en-US" sz="2200" b="1" dirty="0" smtClean="0">
                <a:latin typeface="方正静蕾简体" pitchFamily="2" charset="-122"/>
                <a:ea typeface="方正静蕾简体" pitchFamily="2" charset="-122"/>
              </a:rPr>
              <a:t>伐</a:t>
            </a:r>
            <a:r>
              <a:rPr lang="en-US" altLang="zh-CN" sz="2200" b="1" dirty="0" smtClean="0">
                <a:latin typeface="方正静蕾简体" pitchFamily="2" charset="-122"/>
                <a:ea typeface="方正静蕾简体" pitchFamily="2" charset="-122"/>
              </a:rPr>
              <a:t>;</a:t>
            </a:r>
          </a:p>
          <a:p>
            <a:pPr>
              <a:lnSpc>
                <a:spcPts val="3800"/>
              </a:lnSpc>
            </a:pPr>
            <a:r>
              <a:rPr lang="en-US" altLang="zh-CN" sz="2200" b="1" dirty="0" smtClean="0">
                <a:latin typeface="方正静蕾简体" pitchFamily="2" charset="-122"/>
                <a:ea typeface="方正静蕾简体" pitchFamily="2" charset="-122"/>
              </a:rPr>
              <a:t>2</a:t>
            </a:r>
            <a:r>
              <a:rPr lang="en-US" altLang="zh-CN" sz="2200" b="1" dirty="0">
                <a:latin typeface="方正静蕾简体" pitchFamily="2" charset="-122"/>
                <a:ea typeface="方正静蕾简体" pitchFamily="2" charset="-122"/>
              </a:rPr>
              <a:t>.</a:t>
            </a:r>
            <a:r>
              <a:rPr lang="zh-CN" altLang="zh-CN" sz="2200" b="1" dirty="0">
                <a:latin typeface="方正静蕾简体" pitchFamily="2" charset="-122"/>
                <a:ea typeface="方正静蕾简体" pitchFamily="2" charset="-122"/>
              </a:rPr>
              <a:t>抓好招生源头</a:t>
            </a:r>
            <a:r>
              <a:rPr lang="zh-CN" altLang="zh-CN" sz="2200" b="1" dirty="0" smtClean="0">
                <a:latin typeface="方正静蕾简体" pitchFamily="2" charset="-122"/>
                <a:ea typeface="方正静蕾简体" pitchFamily="2" charset="-122"/>
              </a:rPr>
              <a:t>，</a:t>
            </a:r>
            <a:r>
              <a:rPr lang="zh-CN" altLang="en-US" sz="2200" b="1" dirty="0" smtClean="0">
                <a:latin typeface="方正静蕾简体" pitchFamily="2" charset="-122"/>
                <a:ea typeface="方正静蕾简体" pitchFamily="2" charset="-122"/>
              </a:rPr>
              <a:t>吸引优质生源</a:t>
            </a:r>
            <a:r>
              <a:rPr lang="en-US" altLang="zh-CN" sz="2200" b="1" dirty="0" smtClean="0">
                <a:latin typeface="方正静蕾简体" pitchFamily="2" charset="-122"/>
                <a:ea typeface="方正静蕾简体" pitchFamily="2" charset="-122"/>
              </a:rPr>
              <a:t>;</a:t>
            </a:r>
          </a:p>
          <a:p>
            <a:pPr>
              <a:lnSpc>
                <a:spcPts val="3800"/>
              </a:lnSpc>
            </a:pPr>
            <a:r>
              <a:rPr lang="en-US" altLang="zh-CN" sz="2200" b="1" dirty="0" smtClean="0">
                <a:latin typeface="方正静蕾简体" pitchFamily="2" charset="-122"/>
                <a:ea typeface="方正静蕾简体" pitchFamily="2" charset="-122"/>
              </a:rPr>
              <a:t>3.</a:t>
            </a:r>
            <a:r>
              <a:rPr lang="zh-CN" altLang="en-US" sz="2200" b="1" dirty="0" smtClean="0">
                <a:latin typeface="方正静蕾简体" pitchFamily="2" charset="-122"/>
                <a:ea typeface="方正静蕾简体" pitchFamily="2" charset="-122"/>
              </a:rPr>
              <a:t>重视培养模式改革</a:t>
            </a:r>
            <a:r>
              <a:rPr lang="zh-CN" altLang="zh-CN" sz="2200" b="1" dirty="0" smtClean="0">
                <a:latin typeface="方正静蕾简体" pitchFamily="2" charset="-122"/>
                <a:ea typeface="方正静蕾简体" pitchFamily="2" charset="-122"/>
              </a:rPr>
              <a:t>，分类</a:t>
            </a:r>
            <a:r>
              <a:rPr lang="zh-CN" altLang="zh-CN" sz="2200" b="1" dirty="0">
                <a:latin typeface="方正静蕾简体" pitchFamily="2" charset="-122"/>
                <a:ea typeface="方正静蕾简体" pitchFamily="2" charset="-122"/>
              </a:rPr>
              <a:t>培养稳步</a:t>
            </a:r>
            <a:r>
              <a:rPr lang="zh-CN" altLang="zh-CN" sz="2200" b="1" dirty="0" smtClean="0">
                <a:latin typeface="方正静蕾简体" pitchFamily="2" charset="-122"/>
                <a:ea typeface="方正静蕾简体" pitchFamily="2" charset="-122"/>
              </a:rPr>
              <a:t>推进</a:t>
            </a:r>
            <a:r>
              <a:rPr lang="en-US" altLang="zh-CN" sz="2200" b="1" dirty="0" smtClean="0">
                <a:latin typeface="方正静蕾简体" pitchFamily="2" charset="-122"/>
                <a:ea typeface="方正静蕾简体" pitchFamily="2" charset="-122"/>
              </a:rPr>
              <a:t>;</a:t>
            </a:r>
          </a:p>
          <a:p>
            <a:pPr>
              <a:lnSpc>
                <a:spcPts val="3800"/>
              </a:lnSpc>
            </a:pPr>
            <a:r>
              <a:rPr lang="en-US" altLang="zh-CN" sz="2200" b="1" dirty="0" smtClean="0">
                <a:latin typeface="方正静蕾简体" pitchFamily="2" charset="-122"/>
                <a:ea typeface="方正静蕾简体" pitchFamily="2" charset="-122"/>
              </a:rPr>
              <a:t>4.</a:t>
            </a:r>
            <a:r>
              <a:rPr lang="zh-CN" altLang="zh-CN" sz="2200" b="1" dirty="0">
                <a:latin typeface="方正静蕾简体" pitchFamily="2" charset="-122"/>
                <a:ea typeface="方正静蕾简体" pitchFamily="2" charset="-122"/>
              </a:rPr>
              <a:t>规范学位管理，论文质量明显</a:t>
            </a:r>
            <a:r>
              <a:rPr lang="zh-CN" altLang="zh-CN" sz="2200" b="1" dirty="0" smtClean="0">
                <a:latin typeface="方正静蕾简体" pitchFamily="2" charset="-122"/>
                <a:ea typeface="方正静蕾简体" pitchFamily="2" charset="-122"/>
              </a:rPr>
              <a:t>提升</a:t>
            </a:r>
            <a:r>
              <a:rPr lang="en-US" altLang="zh-CN" sz="2200" b="1" dirty="0" smtClean="0">
                <a:latin typeface="方正静蕾简体" pitchFamily="2" charset="-122"/>
                <a:ea typeface="方正静蕾简体" pitchFamily="2" charset="-122"/>
              </a:rPr>
              <a:t>;</a:t>
            </a:r>
          </a:p>
          <a:p>
            <a:pPr>
              <a:lnSpc>
                <a:spcPts val="3800"/>
              </a:lnSpc>
            </a:pPr>
            <a:r>
              <a:rPr lang="en-US" altLang="zh-CN" sz="2200" b="1" dirty="0" smtClean="0">
                <a:latin typeface="方正静蕾简体" pitchFamily="2" charset="-122"/>
                <a:ea typeface="方正静蕾简体" pitchFamily="2" charset="-122"/>
              </a:rPr>
              <a:t>5.</a:t>
            </a:r>
            <a:r>
              <a:rPr lang="zh-CN" altLang="zh-CN" sz="2200" b="1" dirty="0">
                <a:latin typeface="方正静蕾简体" pitchFamily="2" charset="-122"/>
                <a:ea typeface="方正静蕾简体" pitchFamily="2" charset="-122"/>
              </a:rPr>
              <a:t>强化导师队伍，提升师资</a:t>
            </a:r>
            <a:r>
              <a:rPr lang="zh-CN" altLang="zh-CN" sz="2200" b="1" dirty="0" smtClean="0">
                <a:latin typeface="方正静蕾简体" pitchFamily="2" charset="-122"/>
                <a:ea typeface="方正静蕾简体" pitchFamily="2" charset="-122"/>
              </a:rPr>
              <a:t>水平</a:t>
            </a:r>
            <a:r>
              <a:rPr lang="en-US" altLang="zh-CN" sz="2200" b="1" dirty="0" smtClean="0">
                <a:latin typeface="方正静蕾简体" pitchFamily="2" charset="-122"/>
                <a:ea typeface="方正静蕾简体" pitchFamily="2" charset="-122"/>
              </a:rPr>
              <a:t>;</a:t>
            </a:r>
          </a:p>
          <a:p>
            <a:pPr>
              <a:lnSpc>
                <a:spcPts val="3800"/>
              </a:lnSpc>
            </a:pPr>
            <a:r>
              <a:rPr lang="en-US" altLang="zh-CN" sz="2200" b="1" dirty="0" smtClean="0">
                <a:latin typeface="方正静蕾简体" pitchFamily="2" charset="-122"/>
                <a:ea typeface="方正静蕾简体" pitchFamily="2" charset="-122"/>
              </a:rPr>
              <a:t>6.</a:t>
            </a:r>
            <a:r>
              <a:rPr lang="zh-CN" altLang="zh-CN" sz="2200" b="1" dirty="0">
                <a:latin typeface="方正静蕾简体" pitchFamily="2" charset="-122"/>
                <a:ea typeface="方正静蕾简体" pitchFamily="2" charset="-122"/>
              </a:rPr>
              <a:t>完善保障体系，奖助学成为研究生教育的路标和</a:t>
            </a:r>
            <a:r>
              <a:rPr lang="zh-CN" altLang="zh-CN" sz="2200" b="1" dirty="0" smtClean="0">
                <a:latin typeface="方正静蕾简体" pitchFamily="2" charset="-122"/>
                <a:ea typeface="方正静蕾简体" pitchFamily="2" charset="-122"/>
              </a:rPr>
              <a:t>指挥棒</a:t>
            </a:r>
            <a:r>
              <a:rPr lang="en-US" altLang="zh-CN" sz="2200" b="1" dirty="0" smtClean="0">
                <a:latin typeface="方正静蕾简体" pitchFamily="2" charset="-122"/>
                <a:ea typeface="方正静蕾简体" pitchFamily="2" charset="-122"/>
              </a:rPr>
              <a:t>;</a:t>
            </a:r>
          </a:p>
          <a:p>
            <a:pPr>
              <a:lnSpc>
                <a:spcPts val="3800"/>
              </a:lnSpc>
            </a:pPr>
            <a:r>
              <a:rPr lang="en-US" altLang="zh-CN" sz="2200" b="1" dirty="0" smtClean="0">
                <a:latin typeface="方正静蕾简体" pitchFamily="2" charset="-122"/>
                <a:ea typeface="方正静蕾简体" pitchFamily="2" charset="-122"/>
              </a:rPr>
              <a:t>7.</a:t>
            </a:r>
            <a:r>
              <a:rPr lang="zh-CN" altLang="zh-CN" sz="2200" b="1" dirty="0">
                <a:latin typeface="方正静蕾简体" pitchFamily="2" charset="-122"/>
                <a:ea typeface="方正静蕾简体" pitchFamily="2" charset="-122"/>
              </a:rPr>
              <a:t>丰富学生活动，提升研究生综合</a:t>
            </a:r>
            <a:r>
              <a:rPr lang="zh-CN" altLang="zh-CN" sz="2200" b="1" dirty="0" smtClean="0">
                <a:latin typeface="方正静蕾简体" pitchFamily="2" charset="-122"/>
                <a:ea typeface="方正静蕾简体" pitchFamily="2" charset="-122"/>
              </a:rPr>
              <a:t>素质</a:t>
            </a:r>
            <a:r>
              <a:rPr lang="en-US" altLang="zh-CN" sz="2200" b="1" dirty="0" smtClean="0">
                <a:latin typeface="方正静蕾简体" pitchFamily="2" charset="-122"/>
                <a:ea typeface="方正静蕾简体" pitchFamily="2" charset="-122"/>
              </a:rPr>
              <a:t>;</a:t>
            </a:r>
          </a:p>
          <a:p>
            <a:pPr>
              <a:lnSpc>
                <a:spcPts val="3800"/>
              </a:lnSpc>
            </a:pPr>
            <a:r>
              <a:rPr lang="en-US" altLang="zh-CN" sz="2200" b="1" dirty="0" smtClean="0">
                <a:latin typeface="方正静蕾简体" pitchFamily="2" charset="-122"/>
                <a:ea typeface="方正静蕾简体" pitchFamily="2" charset="-122"/>
              </a:rPr>
              <a:t>8.</a:t>
            </a:r>
            <a:r>
              <a:rPr lang="zh-CN" altLang="zh-CN" sz="2200" b="1" dirty="0">
                <a:latin typeface="方正静蕾简体" pitchFamily="2" charset="-122"/>
                <a:ea typeface="方正静蕾简体" pitchFamily="2" charset="-122"/>
              </a:rPr>
              <a:t>促进学生就业，就业率和就业质量均居全省领先</a:t>
            </a:r>
            <a:r>
              <a:rPr lang="zh-CN" altLang="zh-CN" sz="2200" b="1" dirty="0" smtClean="0">
                <a:latin typeface="方正静蕾简体" pitchFamily="2" charset="-122"/>
                <a:ea typeface="方正静蕾简体" pitchFamily="2" charset="-122"/>
              </a:rPr>
              <a:t>地位</a:t>
            </a:r>
            <a:r>
              <a:rPr lang="en-US" altLang="zh-CN" sz="2200" b="1" dirty="0" smtClean="0">
                <a:latin typeface="方正静蕾简体" pitchFamily="2" charset="-122"/>
                <a:ea typeface="方正静蕾简体" pitchFamily="2" charset="-122"/>
              </a:rPr>
              <a:t>;</a:t>
            </a:r>
          </a:p>
          <a:p>
            <a:pPr>
              <a:lnSpc>
                <a:spcPts val="3800"/>
              </a:lnSpc>
            </a:pPr>
            <a:r>
              <a:rPr lang="en-US" altLang="zh-CN" sz="2200" b="1" dirty="0" smtClean="0">
                <a:latin typeface="方正静蕾简体" pitchFamily="2" charset="-122"/>
                <a:ea typeface="方正静蕾简体" pitchFamily="2" charset="-122"/>
              </a:rPr>
              <a:t>9.</a:t>
            </a:r>
            <a:r>
              <a:rPr lang="zh-CN" altLang="en-US" sz="2200" b="1" dirty="0" smtClean="0">
                <a:latin typeface="方正静蕾简体" pitchFamily="2" charset="-122"/>
                <a:ea typeface="方正静蕾简体" pitchFamily="2" charset="-122"/>
              </a:rPr>
              <a:t> </a:t>
            </a:r>
            <a:r>
              <a:rPr lang="zh-CN" altLang="zh-CN" sz="2200" b="1" dirty="0" smtClean="0">
                <a:latin typeface="方正静蕾简体" pitchFamily="2" charset="-122"/>
                <a:ea typeface="方正静蕾简体" pitchFamily="2" charset="-122"/>
              </a:rPr>
              <a:t>重视调查研究</a:t>
            </a:r>
            <a:r>
              <a:rPr lang="zh-CN" altLang="en-US" sz="2200" b="1" dirty="0" smtClean="0">
                <a:latin typeface="方正静蕾简体" pitchFamily="2" charset="-122"/>
                <a:ea typeface="方正静蕾简体" pitchFamily="2" charset="-122"/>
              </a:rPr>
              <a:t>，努力提高管理水平</a:t>
            </a:r>
            <a:r>
              <a:rPr lang="en-US" altLang="zh-CN" sz="2200" b="1" dirty="0" smtClean="0">
                <a:latin typeface="方正静蕾简体" pitchFamily="2" charset="-122"/>
                <a:ea typeface="方正静蕾简体" pitchFamily="2" charset="-122"/>
              </a:rPr>
              <a:t>;</a:t>
            </a:r>
          </a:p>
          <a:p>
            <a:pPr>
              <a:lnSpc>
                <a:spcPts val="3800"/>
              </a:lnSpc>
            </a:pPr>
            <a:r>
              <a:rPr lang="en-US" altLang="zh-CN" sz="2200" b="1" dirty="0" smtClean="0">
                <a:latin typeface="方正静蕾简体" pitchFamily="2" charset="-122"/>
                <a:ea typeface="方正静蕾简体" pitchFamily="2" charset="-122"/>
              </a:rPr>
              <a:t>10.</a:t>
            </a:r>
            <a:r>
              <a:rPr lang="zh-CN" altLang="zh-CN" sz="2200" b="1" dirty="0" smtClean="0">
                <a:latin typeface="方正静蕾简体" pitchFamily="2" charset="-122"/>
                <a:ea typeface="方正静蕾简体" pitchFamily="2" charset="-122"/>
              </a:rPr>
              <a:t>加强</a:t>
            </a:r>
            <a:r>
              <a:rPr lang="zh-CN" altLang="en-US" sz="2200" b="1" dirty="0" smtClean="0">
                <a:latin typeface="方正静蕾简体" pitchFamily="2" charset="-122"/>
                <a:ea typeface="方正静蕾简体" pitchFamily="2" charset="-122"/>
              </a:rPr>
              <a:t>基层</a:t>
            </a:r>
            <a:r>
              <a:rPr lang="zh-CN" altLang="zh-CN" sz="2200" b="1" dirty="0" smtClean="0">
                <a:latin typeface="方正静蕾简体" pitchFamily="2" charset="-122"/>
                <a:ea typeface="方正静蕾简体" pitchFamily="2" charset="-122"/>
              </a:rPr>
              <a:t>组织建设，</a:t>
            </a:r>
            <a:r>
              <a:rPr lang="zh-CN" altLang="en-US" sz="2200" b="1" dirty="0" smtClean="0">
                <a:latin typeface="方正静蕾简体" pitchFamily="2" charset="-122"/>
                <a:ea typeface="方正静蕾简体" pitchFamily="2" charset="-122"/>
              </a:rPr>
              <a:t>提升</a:t>
            </a:r>
            <a:r>
              <a:rPr lang="zh-CN" altLang="zh-CN" sz="2200" b="1" dirty="0" smtClean="0">
                <a:latin typeface="方正静蕾简体" pitchFamily="2" charset="-122"/>
                <a:ea typeface="方正静蕾简体" pitchFamily="2" charset="-122"/>
              </a:rPr>
              <a:t>服务水平。</a:t>
            </a:r>
          </a:p>
          <a:p>
            <a:pPr>
              <a:lnSpc>
                <a:spcPts val="3800"/>
              </a:lnSpc>
            </a:pPr>
            <a:endParaRPr lang="zh-CN" altLang="zh-CN" sz="2200" b="1" dirty="0">
              <a:latin typeface="方正静蕾简体" pitchFamily="2" charset="-122"/>
              <a:ea typeface="方正静蕾简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536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7293" y="530349"/>
            <a:ext cx="1399203" cy="138648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矩形 3"/>
          <p:cNvSpPr/>
          <p:nvPr/>
        </p:nvSpPr>
        <p:spPr>
          <a:xfrm>
            <a:off x="0" y="530349"/>
            <a:ext cx="6317755" cy="579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800"/>
              </a:lnSpc>
            </a:pPr>
            <a:r>
              <a:rPr lang="en-US" altLang="zh-CN" sz="2800" b="1" dirty="0" smtClean="0">
                <a:latin typeface="方正静蕾简体" pitchFamily="2" charset="-122"/>
                <a:ea typeface="方正静蕾简体" pitchFamily="2" charset="-122"/>
              </a:rPr>
              <a:t>1.</a:t>
            </a:r>
            <a:r>
              <a:rPr lang="zh-CN" altLang="zh-CN" sz="2800" b="1" dirty="0" smtClean="0">
                <a:latin typeface="方正静蕾简体" pitchFamily="2" charset="-122"/>
                <a:ea typeface="方正静蕾简体" pitchFamily="2" charset="-122"/>
              </a:rPr>
              <a:t>做</a:t>
            </a:r>
            <a:r>
              <a:rPr lang="zh-CN" altLang="zh-CN" sz="2800" b="1" dirty="0">
                <a:latin typeface="方正静蕾简体" pitchFamily="2" charset="-122"/>
                <a:ea typeface="方正静蕾简体" pitchFamily="2" charset="-122"/>
              </a:rPr>
              <a:t>实学科建设，内涵建设迈出新</a:t>
            </a:r>
            <a:r>
              <a:rPr lang="zh-CN" altLang="zh-CN" sz="2800" b="1" dirty="0" smtClean="0">
                <a:latin typeface="方正静蕾简体" pitchFamily="2" charset="-122"/>
                <a:ea typeface="方正静蕾简体" pitchFamily="2" charset="-122"/>
              </a:rPr>
              <a:t>步</a:t>
            </a:r>
            <a:r>
              <a:rPr lang="zh-CN" altLang="en-US" sz="2800" b="1" dirty="0" smtClean="0">
                <a:latin typeface="方正静蕾简体" pitchFamily="2" charset="-122"/>
                <a:ea typeface="方正静蕾简体" pitchFamily="2" charset="-122"/>
              </a:rPr>
              <a:t>伐</a:t>
            </a:r>
            <a:endParaRPr lang="en-US" altLang="zh-CN" sz="2800" b="1" dirty="0">
              <a:latin typeface="方正静蕾简体" pitchFamily="2" charset="-122"/>
              <a:ea typeface="方正静蕾简体" pitchFamily="2" charset="-122"/>
            </a:endParaRPr>
          </a:p>
        </p:txBody>
      </p:sp>
      <p:pic>
        <p:nvPicPr>
          <p:cNvPr id="1026" name="Picture 2" descr="C:\Documents and Settings\Administrator\桌面\新建文件夹 (10)\7912563288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2273" y="1357298"/>
            <a:ext cx="4431727" cy="3071834"/>
          </a:xfrm>
          <a:prstGeom prst="rect">
            <a:avLst/>
          </a:prstGeom>
          <a:noFill/>
        </p:spPr>
      </p:pic>
      <p:pic>
        <p:nvPicPr>
          <p:cNvPr id="1028" name="Picture 4" descr="C:\Documents and Settings\Administrator\桌面\新建文件夹 (10)\1378710968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6926" y="2285992"/>
            <a:ext cx="4437074" cy="3071834"/>
          </a:xfrm>
          <a:prstGeom prst="rect">
            <a:avLst/>
          </a:prstGeom>
          <a:noFill/>
        </p:spPr>
      </p:pic>
      <p:pic>
        <p:nvPicPr>
          <p:cNvPr id="1029" name="Picture 5" descr="C:\Documents and Settings\Administrator\桌面\新建文件夹 (10)\33361709627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237458"/>
            <a:ext cx="4429124" cy="2952748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0" y="128586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5000"/>
              </a:lnSpc>
              <a:buFont typeface="Wingdings" pitchFamily="2" charset="2"/>
              <a:buChar char="Ø"/>
            </a:pPr>
            <a:r>
              <a:rPr lang="zh-CN" altLang="en-US" dirty="0" smtClean="0"/>
              <a:t>召开全校学科建设工作会议，理清学科建设工作思路和方向；</a:t>
            </a:r>
            <a:endParaRPr lang="en-US" altLang="zh-CN" dirty="0" smtClean="0"/>
          </a:p>
          <a:p>
            <a:pPr>
              <a:lnSpc>
                <a:spcPct val="125000"/>
              </a:lnSpc>
              <a:buFont typeface="Wingdings" pitchFamily="2" charset="2"/>
              <a:buChar char="Ø"/>
            </a:pPr>
            <a:r>
              <a:rPr lang="zh-CN" altLang="en-US" dirty="0" smtClean="0"/>
              <a:t>邀请邓大才、于立等外校专家就学科建设工作进行专题讲座；</a:t>
            </a:r>
            <a:endParaRPr lang="en-US" altLang="zh-CN" dirty="0" smtClean="0"/>
          </a:p>
          <a:p>
            <a:pPr>
              <a:lnSpc>
                <a:spcPct val="125000"/>
              </a:lnSpc>
              <a:buFont typeface="Wingdings" pitchFamily="2" charset="2"/>
              <a:buChar char="Ø"/>
            </a:pPr>
            <a:r>
              <a:rPr lang="zh-CN" altLang="en-US" dirty="0" smtClean="0"/>
              <a:t>赴武大、华师、东财、中南财经等高校进行学科建设工作调研；</a:t>
            </a:r>
            <a:endParaRPr lang="en-US" altLang="zh-CN" dirty="0" smtClean="0"/>
          </a:p>
          <a:p>
            <a:pPr>
              <a:lnSpc>
                <a:spcPct val="125000"/>
              </a:lnSpc>
              <a:buFont typeface="Wingdings" pitchFamily="2" charset="2"/>
              <a:buChar char="Ø"/>
            </a:pPr>
            <a:r>
              <a:rPr lang="zh-CN" altLang="en-US" dirty="0" smtClean="0"/>
              <a:t>编写</a:t>
            </a:r>
            <a:r>
              <a:rPr lang="en-US" altLang="zh-CN" dirty="0" smtClean="0"/>
              <a:t>《</a:t>
            </a:r>
            <a:r>
              <a:rPr lang="en-US" dirty="0" smtClean="0"/>
              <a:t>10</a:t>
            </a:r>
            <a:r>
              <a:rPr lang="zh-CN" altLang="en-US" dirty="0" smtClean="0"/>
              <a:t>所财经院校学科发展态势对比分析报告</a:t>
            </a:r>
            <a:r>
              <a:rPr lang="en-US" altLang="zh-CN" dirty="0" smtClean="0"/>
              <a:t>》</a:t>
            </a:r>
            <a:r>
              <a:rPr lang="zh-CN" altLang="en-US" dirty="0" smtClean="0"/>
              <a:t>、</a:t>
            </a:r>
            <a:r>
              <a:rPr lang="en-US" altLang="zh-CN" dirty="0" smtClean="0"/>
              <a:t>《</a:t>
            </a:r>
            <a:r>
              <a:rPr lang="zh-CN" altLang="en-US" dirty="0" smtClean="0"/>
              <a:t>学科建设调查问卷分析报告</a:t>
            </a:r>
            <a:r>
              <a:rPr lang="en-US" altLang="zh-CN" dirty="0" smtClean="0"/>
              <a:t>》</a:t>
            </a:r>
            <a:r>
              <a:rPr lang="zh-CN" altLang="en-US" dirty="0" smtClean="0"/>
              <a:t>、</a:t>
            </a:r>
            <a:r>
              <a:rPr lang="en-US" altLang="zh-CN" dirty="0" smtClean="0"/>
              <a:t>《</a:t>
            </a:r>
            <a:r>
              <a:rPr lang="zh-CN" altLang="en-US" dirty="0" smtClean="0"/>
              <a:t>学科建设经费使用情况分析报告</a:t>
            </a:r>
            <a:r>
              <a:rPr lang="en-US" altLang="zh-CN" dirty="0" smtClean="0"/>
              <a:t>》</a:t>
            </a:r>
            <a:r>
              <a:rPr lang="zh-CN" altLang="en-US" dirty="0" smtClean="0"/>
              <a:t>等</a:t>
            </a:r>
            <a:r>
              <a:rPr lang="en-US" dirty="0" smtClean="0"/>
              <a:t>4</a:t>
            </a:r>
            <a:r>
              <a:rPr lang="zh-CN" altLang="en-US" dirty="0" smtClean="0"/>
              <a:t>个调研报告；</a:t>
            </a:r>
          </a:p>
          <a:p>
            <a:pPr>
              <a:lnSpc>
                <a:spcPct val="125000"/>
              </a:lnSpc>
              <a:buFont typeface="Wingdings" pitchFamily="2" charset="2"/>
              <a:buChar char="Ø"/>
            </a:pPr>
            <a:r>
              <a:rPr lang="zh-CN" altLang="en-US" dirty="0" smtClean="0"/>
              <a:t>形成我校</a:t>
            </a:r>
            <a:r>
              <a:rPr lang="en-US" altLang="zh-CN" dirty="0" smtClean="0"/>
              <a:t>《</a:t>
            </a:r>
            <a:r>
              <a:rPr lang="zh-CN" altLang="en-US" dirty="0" smtClean="0"/>
              <a:t>学位授权点评估实施方案</a:t>
            </a:r>
            <a:r>
              <a:rPr lang="en-US" altLang="zh-CN" dirty="0" smtClean="0"/>
              <a:t>》</a:t>
            </a:r>
            <a:r>
              <a:rPr lang="zh-CN" altLang="en-US" dirty="0" smtClean="0"/>
              <a:t>、</a:t>
            </a:r>
            <a:r>
              <a:rPr lang="en-US" altLang="zh-CN" dirty="0" smtClean="0"/>
              <a:t>《</a:t>
            </a:r>
            <a:r>
              <a:rPr lang="zh-CN" altLang="en-US" dirty="0" smtClean="0"/>
              <a:t>学科评估办法</a:t>
            </a:r>
            <a:r>
              <a:rPr lang="en-US" altLang="zh-CN" dirty="0" smtClean="0"/>
              <a:t>》</a:t>
            </a:r>
            <a:r>
              <a:rPr lang="zh-CN" altLang="en-US" dirty="0" smtClean="0"/>
              <a:t>等有关文件。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xmlns="" val="35870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7293" y="530349"/>
            <a:ext cx="1399203" cy="138648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矩形 1"/>
          <p:cNvSpPr/>
          <p:nvPr/>
        </p:nvSpPr>
        <p:spPr>
          <a:xfrm>
            <a:off x="0" y="530349"/>
            <a:ext cx="5235729" cy="579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800"/>
              </a:lnSpc>
            </a:pPr>
            <a:r>
              <a:rPr lang="en-US" altLang="zh-CN" sz="2800" b="1" dirty="0" smtClean="0">
                <a:latin typeface="方正静蕾简体" pitchFamily="2" charset="-122"/>
                <a:ea typeface="方正静蕾简体" pitchFamily="2" charset="-122"/>
              </a:rPr>
              <a:t>2.</a:t>
            </a:r>
            <a:r>
              <a:rPr lang="zh-CN" altLang="zh-CN" sz="2800" b="1" dirty="0" smtClean="0">
                <a:latin typeface="方正静蕾简体" pitchFamily="2" charset="-122"/>
                <a:ea typeface="方正静蕾简体" pitchFamily="2" charset="-122"/>
              </a:rPr>
              <a:t>抓好</a:t>
            </a:r>
            <a:r>
              <a:rPr lang="zh-CN" altLang="zh-CN" sz="2800" b="1" dirty="0">
                <a:latin typeface="方正静蕾简体" pitchFamily="2" charset="-122"/>
                <a:ea typeface="方正静蕾简体" pitchFamily="2" charset="-122"/>
              </a:rPr>
              <a:t>招生源头</a:t>
            </a:r>
            <a:r>
              <a:rPr lang="zh-CN" altLang="zh-CN" sz="2800" b="1" dirty="0" smtClean="0">
                <a:latin typeface="方正静蕾简体" pitchFamily="2" charset="-122"/>
                <a:ea typeface="方正静蕾简体" pitchFamily="2" charset="-122"/>
              </a:rPr>
              <a:t>，</a:t>
            </a:r>
            <a:r>
              <a:rPr lang="zh-CN" altLang="en-US" sz="2800" b="1" dirty="0" smtClean="0">
                <a:latin typeface="方正静蕾简体" pitchFamily="2" charset="-122"/>
                <a:ea typeface="方正静蕾简体" pitchFamily="2" charset="-122"/>
              </a:rPr>
              <a:t>吸引优质生源</a:t>
            </a:r>
            <a:endParaRPr lang="en-US" altLang="zh-CN" sz="2800" b="1" dirty="0"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6" name="Freeform 3"/>
          <p:cNvSpPr>
            <a:spLocks/>
          </p:cNvSpPr>
          <p:nvPr/>
        </p:nvSpPr>
        <p:spPr bwMode="gray">
          <a:xfrm flipH="1">
            <a:off x="428596" y="3071810"/>
            <a:ext cx="1886674" cy="1467653"/>
          </a:xfrm>
          <a:custGeom>
            <a:avLst/>
            <a:gdLst>
              <a:gd name="T0" fmla="*/ 303 w 1299"/>
              <a:gd name="T1" fmla="*/ 1008 h 1008"/>
              <a:gd name="T2" fmla="*/ 1299 w 1299"/>
              <a:gd name="T3" fmla="*/ 1008 h 1008"/>
              <a:gd name="T4" fmla="*/ 1296 w 1299"/>
              <a:gd name="T5" fmla="*/ 315 h 1008"/>
              <a:gd name="T6" fmla="*/ 942 w 1299"/>
              <a:gd name="T7" fmla="*/ 0 h 1008"/>
              <a:gd name="T8" fmla="*/ 3 w 1299"/>
              <a:gd name="T9" fmla="*/ 0 h 1008"/>
              <a:gd name="T10" fmla="*/ 0 w 1299"/>
              <a:gd name="T11" fmla="*/ 723 h 1008"/>
              <a:gd name="T12" fmla="*/ 303 w 1299"/>
              <a:gd name="T13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69804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4"/>
          <p:cNvSpPr>
            <a:spLocks/>
          </p:cNvSpPr>
          <p:nvPr/>
        </p:nvSpPr>
        <p:spPr bwMode="gray">
          <a:xfrm>
            <a:off x="2571736" y="3071810"/>
            <a:ext cx="1958096" cy="1467652"/>
          </a:xfrm>
          <a:custGeom>
            <a:avLst/>
            <a:gdLst>
              <a:gd name="T0" fmla="*/ 303 w 1299"/>
              <a:gd name="T1" fmla="*/ 1008 h 1008"/>
              <a:gd name="T2" fmla="*/ 1299 w 1299"/>
              <a:gd name="T3" fmla="*/ 1008 h 1008"/>
              <a:gd name="T4" fmla="*/ 1296 w 1299"/>
              <a:gd name="T5" fmla="*/ 315 h 1008"/>
              <a:gd name="T6" fmla="*/ 942 w 1299"/>
              <a:gd name="T7" fmla="*/ 0 h 1008"/>
              <a:gd name="T8" fmla="*/ 3 w 1299"/>
              <a:gd name="T9" fmla="*/ 0 h 1008"/>
              <a:gd name="T10" fmla="*/ 0 w 1299"/>
              <a:gd name="T11" fmla="*/ 723 h 1008"/>
              <a:gd name="T12" fmla="*/ 303 w 1299"/>
              <a:gd name="T13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80000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28596" y="4714884"/>
            <a:ext cx="1886674" cy="1591464"/>
          </a:xfrm>
          <a:custGeom>
            <a:avLst/>
            <a:gdLst>
              <a:gd name="T0" fmla="*/ 303 w 1299"/>
              <a:gd name="T1" fmla="*/ 1008 h 1008"/>
              <a:gd name="T2" fmla="*/ 1299 w 1299"/>
              <a:gd name="T3" fmla="*/ 1008 h 1008"/>
              <a:gd name="T4" fmla="*/ 1296 w 1299"/>
              <a:gd name="T5" fmla="*/ 315 h 1008"/>
              <a:gd name="T6" fmla="*/ 942 w 1299"/>
              <a:gd name="T7" fmla="*/ 0 h 1008"/>
              <a:gd name="T8" fmla="*/ 3 w 1299"/>
              <a:gd name="T9" fmla="*/ 0 h 1008"/>
              <a:gd name="T10" fmla="*/ 0 w 1299"/>
              <a:gd name="T11" fmla="*/ 723 h 1008"/>
              <a:gd name="T12" fmla="*/ 303 w 1299"/>
              <a:gd name="T13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6078"/>
                  <a:invGamma/>
                </a:scheme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6"/>
          <p:cNvSpPr>
            <a:spLocks/>
          </p:cNvSpPr>
          <p:nvPr/>
        </p:nvSpPr>
        <p:spPr bwMode="gray">
          <a:xfrm flipH="1">
            <a:off x="2500298" y="4643446"/>
            <a:ext cx="2063750" cy="1728788"/>
          </a:xfrm>
          <a:custGeom>
            <a:avLst/>
            <a:gdLst>
              <a:gd name="T0" fmla="*/ 303 w 1299"/>
              <a:gd name="T1" fmla="*/ 1008 h 1008"/>
              <a:gd name="T2" fmla="*/ 1299 w 1299"/>
              <a:gd name="T3" fmla="*/ 1008 h 1008"/>
              <a:gd name="T4" fmla="*/ 1296 w 1299"/>
              <a:gd name="T5" fmla="*/ 315 h 1008"/>
              <a:gd name="T6" fmla="*/ 942 w 1299"/>
              <a:gd name="T7" fmla="*/ 0 h 1008"/>
              <a:gd name="T8" fmla="*/ 3 w 1299"/>
              <a:gd name="T9" fmla="*/ 0 h 1008"/>
              <a:gd name="T10" fmla="*/ 0 w 1299"/>
              <a:gd name="T11" fmla="*/ 723 h 1008"/>
              <a:gd name="T12" fmla="*/ 303 w 1299"/>
              <a:gd name="T13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6275"/>
                  <a:invGamma/>
                </a:scheme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gray">
          <a:xfrm>
            <a:off x="1500166" y="3571876"/>
            <a:ext cx="2081213" cy="2082800"/>
          </a:xfrm>
          <a:prstGeom prst="ellipse">
            <a:avLst/>
          </a:prstGeom>
          <a:solidFill>
            <a:srgbClr val="FE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white">
          <a:xfrm>
            <a:off x="500034" y="3214686"/>
            <a:ext cx="157956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1600" b="1" dirty="0">
                <a:solidFill>
                  <a:schemeClr val="bg1"/>
                </a:solidFill>
              </a:rPr>
              <a:t>录取全日制博士</a:t>
            </a:r>
            <a:r>
              <a:rPr lang="en-US" altLang="zh-CN" sz="1600" b="1" dirty="0">
                <a:solidFill>
                  <a:schemeClr val="bg1"/>
                </a:solidFill>
              </a:rPr>
              <a:t>63</a:t>
            </a:r>
            <a:r>
              <a:rPr lang="zh-CN" altLang="zh-CN" sz="1600" b="1" dirty="0">
                <a:solidFill>
                  <a:schemeClr val="bg1"/>
                </a:solidFill>
              </a:rPr>
              <a:t>人、硕士</a:t>
            </a:r>
            <a:r>
              <a:rPr lang="en-US" altLang="zh-CN" sz="1600" b="1" dirty="0">
                <a:solidFill>
                  <a:schemeClr val="bg1"/>
                </a:solidFill>
              </a:rPr>
              <a:t>1228</a:t>
            </a:r>
            <a:r>
              <a:rPr lang="zh-CN" altLang="zh-CN" sz="1600" b="1" dirty="0">
                <a:solidFill>
                  <a:schemeClr val="bg1"/>
                </a:solidFill>
              </a:rPr>
              <a:t>人，在职攻读</a:t>
            </a:r>
            <a:r>
              <a:rPr lang="en-US" altLang="zh-CN" sz="1600" b="1" dirty="0">
                <a:solidFill>
                  <a:schemeClr val="bg1"/>
                </a:solidFill>
              </a:rPr>
              <a:t>507</a:t>
            </a:r>
            <a:r>
              <a:rPr lang="zh-CN" altLang="zh-CN" sz="1600" b="1" dirty="0">
                <a:solidFill>
                  <a:schemeClr val="bg1"/>
                </a:solidFill>
              </a:rPr>
              <a:t>人</a:t>
            </a:r>
            <a:endParaRPr lang="en-US" altLang="zh-CN" sz="1600" b="1" dirty="0">
              <a:solidFill>
                <a:schemeClr val="bg1"/>
              </a:solidFill>
              <a:ea typeface="宋体" charset="-122"/>
              <a:cs typeface="Arial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white">
          <a:xfrm>
            <a:off x="2857488" y="3429000"/>
            <a:ext cx="157956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1600" b="1" dirty="0">
                <a:solidFill>
                  <a:schemeClr val="bg1"/>
                </a:solidFill>
              </a:rPr>
              <a:t>完成了</a:t>
            </a:r>
            <a:r>
              <a:rPr lang="en-US" altLang="zh-CN" sz="1600" b="1" dirty="0">
                <a:solidFill>
                  <a:schemeClr val="bg1"/>
                </a:solidFill>
              </a:rPr>
              <a:t>2015</a:t>
            </a:r>
            <a:r>
              <a:rPr lang="zh-CN" altLang="zh-CN" sz="1600" b="1" dirty="0">
                <a:solidFill>
                  <a:schemeClr val="bg1"/>
                </a:solidFill>
              </a:rPr>
              <a:t>年推免生工作，推荐</a:t>
            </a:r>
            <a:r>
              <a:rPr lang="en-US" altLang="zh-CN" sz="1600" b="1" dirty="0">
                <a:solidFill>
                  <a:schemeClr val="bg1"/>
                </a:solidFill>
              </a:rPr>
              <a:t>145</a:t>
            </a:r>
            <a:r>
              <a:rPr lang="zh-CN" altLang="zh-CN" sz="1600" b="1" dirty="0" smtClean="0">
                <a:solidFill>
                  <a:schemeClr val="bg1"/>
                </a:solidFill>
              </a:rPr>
              <a:t>人</a:t>
            </a:r>
            <a:endParaRPr lang="en-US" altLang="zh-CN" sz="1600" b="1" dirty="0">
              <a:solidFill>
                <a:schemeClr val="bg1"/>
              </a:solidFill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white">
          <a:xfrm>
            <a:off x="571472" y="5000636"/>
            <a:ext cx="157956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1600" b="1" dirty="0">
                <a:solidFill>
                  <a:schemeClr val="bg1"/>
                </a:solidFill>
              </a:rPr>
              <a:t>完成了</a:t>
            </a:r>
            <a:r>
              <a:rPr lang="en-US" altLang="zh-CN" sz="1600" b="1" dirty="0">
                <a:solidFill>
                  <a:schemeClr val="bg1"/>
                </a:solidFill>
              </a:rPr>
              <a:t>2015</a:t>
            </a:r>
            <a:r>
              <a:rPr lang="zh-CN" altLang="zh-CN" sz="1600" b="1" dirty="0">
                <a:solidFill>
                  <a:schemeClr val="bg1"/>
                </a:solidFill>
              </a:rPr>
              <a:t>年</a:t>
            </a:r>
            <a:r>
              <a:rPr lang="zh-CN" altLang="en-US" sz="1600" b="1" dirty="0">
                <a:solidFill>
                  <a:schemeClr val="bg1"/>
                </a:solidFill>
              </a:rPr>
              <a:t>研究生</a:t>
            </a:r>
            <a:r>
              <a:rPr lang="zh-CN" altLang="zh-CN" sz="1600" b="1" dirty="0">
                <a:solidFill>
                  <a:schemeClr val="bg1"/>
                </a:solidFill>
              </a:rPr>
              <a:t>命题、考试</a:t>
            </a:r>
            <a:r>
              <a:rPr lang="zh-CN" altLang="zh-CN" sz="1600" b="1" dirty="0" smtClean="0">
                <a:solidFill>
                  <a:schemeClr val="bg1"/>
                </a:solidFill>
              </a:rPr>
              <a:t>工作</a:t>
            </a:r>
            <a:endParaRPr lang="en-US" altLang="zh-CN" sz="1600" b="1" dirty="0">
              <a:solidFill>
                <a:schemeClr val="bg1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white">
          <a:xfrm>
            <a:off x="2928926" y="5072074"/>
            <a:ext cx="151216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1600" b="1" dirty="0">
                <a:solidFill>
                  <a:schemeClr val="bg1"/>
                </a:solidFill>
              </a:rPr>
              <a:t>推行了博士申请审核制招生</a:t>
            </a:r>
            <a:r>
              <a:rPr lang="zh-CN" altLang="zh-CN" sz="1600" b="1" dirty="0" smtClean="0">
                <a:solidFill>
                  <a:schemeClr val="bg1"/>
                </a:solidFill>
              </a:rPr>
              <a:t>制度</a:t>
            </a:r>
            <a:endParaRPr lang="en-US" altLang="zh-CN" sz="1600" b="1" dirty="0">
              <a:solidFill>
                <a:schemeClr val="bg1"/>
              </a:solidFill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gray">
          <a:xfrm>
            <a:off x="1643042" y="4000504"/>
            <a:ext cx="803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charset="-122"/>
                <a:cs typeface="Arial" charset="0"/>
              </a:rPr>
              <a:t>录取</a:t>
            </a:r>
            <a:endParaRPr lang="en-US" altLang="zh-CN" sz="24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ea typeface="宋体" charset="-122"/>
              <a:cs typeface="Arial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gray">
          <a:xfrm>
            <a:off x="2500298" y="4000504"/>
            <a:ext cx="803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charset="-122"/>
                <a:cs typeface="Arial" charset="0"/>
              </a:rPr>
              <a:t>推免</a:t>
            </a:r>
            <a:endParaRPr lang="en-US" altLang="zh-CN" sz="24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ea typeface="宋体" charset="-122"/>
              <a:cs typeface="Arial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gray">
          <a:xfrm>
            <a:off x="1571604" y="4786322"/>
            <a:ext cx="803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charset="-122"/>
                <a:cs typeface="Arial" charset="0"/>
              </a:rPr>
              <a:t>考务</a:t>
            </a:r>
            <a:endParaRPr lang="en-US" altLang="zh-CN" sz="24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ea typeface="宋体" charset="-122"/>
              <a:cs typeface="Arial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gray">
          <a:xfrm>
            <a:off x="2500298" y="4714884"/>
            <a:ext cx="7110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charset="-122"/>
                <a:cs typeface="Arial" charset="0"/>
              </a:rPr>
              <a:t>博士审核</a:t>
            </a:r>
            <a:endParaRPr lang="en-US" altLang="zh-CN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ea typeface="宋体" charset="-122"/>
              <a:cs typeface="Arial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139014" y="3988083"/>
            <a:ext cx="2520280" cy="151578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规范有序</a:t>
            </a:r>
            <a:endParaRPr lang="en-US" altLang="zh-CN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零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投诉</a:t>
            </a:r>
            <a:endParaRPr lang="en-US" altLang="zh-CN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新突破</a:t>
            </a:r>
            <a:endParaRPr lang="en-US" altLang="zh-CN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8596" y="1428736"/>
            <a:ext cx="628654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dirty="0" smtClean="0">
                <a:latin typeface="+mn-ea"/>
              </a:rPr>
              <a:t>博士招生试行申请审核制，部分导师可自主选择优质生源；</a:t>
            </a:r>
            <a:endParaRPr lang="en-US" altLang="zh-CN" sz="2000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000" dirty="0" smtClean="0">
                <a:latin typeface="+mn-ea"/>
              </a:rPr>
              <a:t>实行新生“学业奖学金”实施办法，吸引优质生源；</a:t>
            </a:r>
            <a:endParaRPr lang="en-US" altLang="zh-CN" sz="2000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000" dirty="0" smtClean="0">
                <a:latin typeface="+mn-ea"/>
              </a:rPr>
              <a:t>通过中国教育在线网长期进行招生宣传。</a:t>
            </a:r>
            <a:endParaRPr lang="en-US" altLang="zh-CN" sz="2000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endParaRPr lang="en-US" altLang="zh-CN" dirty="0" smtClean="0">
              <a:latin typeface="+mn-ea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870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7293" y="530349"/>
            <a:ext cx="1399203" cy="138648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矩形 2"/>
          <p:cNvSpPr/>
          <p:nvPr/>
        </p:nvSpPr>
        <p:spPr>
          <a:xfrm>
            <a:off x="0" y="530349"/>
            <a:ext cx="7000892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altLang="zh-CN" sz="2800" b="1" dirty="0" smtClean="0">
                <a:latin typeface="方正静蕾简体" pitchFamily="2" charset="-122"/>
                <a:ea typeface="方正静蕾简体" pitchFamily="2" charset="-122"/>
              </a:rPr>
              <a:t>3.</a:t>
            </a:r>
            <a:r>
              <a:rPr lang="zh-CN" altLang="en-US" sz="2800" b="1" dirty="0" smtClean="0">
                <a:latin typeface="方正静蕾简体" pitchFamily="2" charset="-122"/>
                <a:ea typeface="方正静蕾简体" pitchFamily="2" charset="-122"/>
              </a:rPr>
              <a:t>重视培养模式改革</a:t>
            </a:r>
            <a:r>
              <a:rPr lang="zh-CN" altLang="zh-CN" sz="2800" b="1" dirty="0" smtClean="0">
                <a:latin typeface="方正静蕾简体" pitchFamily="2" charset="-122"/>
                <a:ea typeface="方正静蕾简体" pitchFamily="2" charset="-122"/>
              </a:rPr>
              <a:t>，分类培养稳步推进</a:t>
            </a:r>
            <a:endParaRPr lang="en-US" altLang="zh-CN" sz="2800" b="1" dirty="0" smtClean="0"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620672" y="156988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dirty="0" smtClean="0"/>
              <a:t>编制</a:t>
            </a:r>
            <a:r>
              <a:rPr lang="zh-CN" altLang="zh-CN" dirty="0"/>
              <a:t>《江西财经大学研究生培养督导简报》共</a:t>
            </a:r>
            <a:r>
              <a:rPr lang="en-US" altLang="zh-CN" dirty="0"/>
              <a:t>12</a:t>
            </a:r>
            <a:r>
              <a:rPr lang="zh-CN" altLang="zh-CN" dirty="0"/>
              <a:t>期；召开了专业学位培养方案研讨会，修订了《专业学位硕士研究生培养方案》；组织开展了“江西省研究生优质课程建设项目”验收、“研究生联合培养基地”、“江西省第十四批高校省级教学成果奖”申报工作。通过规范教学、加强检查、修订培养方案等措施保证了教学正常运行，学术和专业学位分类培养改革稳步推进。国际化办学有了新的突破，外国留学生的培养工作有序推进。</a:t>
            </a: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xmlns="" val="2389938273"/>
              </p:ext>
            </p:extLst>
          </p:nvPr>
        </p:nvGraphicFramePr>
        <p:xfrm>
          <a:off x="214282" y="1285860"/>
          <a:ext cx="6858048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7" name="组合 16"/>
          <p:cNvGrpSpPr/>
          <p:nvPr/>
        </p:nvGrpSpPr>
        <p:grpSpPr>
          <a:xfrm>
            <a:off x="7143768" y="1928802"/>
            <a:ext cx="1759747" cy="1663520"/>
            <a:chOff x="6228184" y="2492896"/>
            <a:chExt cx="1978053" cy="1595519"/>
          </a:xfrm>
        </p:grpSpPr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6228184" y="2492896"/>
              <a:ext cx="1978053" cy="1595519"/>
              <a:chOff x="437" y="1700"/>
              <a:chExt cx="1110" cy="1096"/>
            </a:xfrm>
          </p:grpSpPr>
          <p:grpSp>
            <p:nvGrpSpPr>
              <p:cNvPr id="7" name="Group 11"/>
              <p:cNvGrpSpPr>
                <a:grpSpLocks/>
              </p:cNvGrpSpPr>
              <p:nvPr/>
            </p:nvGrpSpPr>
            <p:grpSpPr bwMode="auto">
              <a:xfrm>
                <a:off x="437" y="1700"/>
                <a:ext cx="1110" cy="1096"/>
                <a:chOff x="437" y="1700"/>
                <a:chExt cx="1110" cy="1096"/>
              </a:xfrm>
            </p:grpSpPr>
            <p:sp>
              <p:nvSpPr>
                <p:cNvPr id="11" name="Oval 12"/>
                <p:cNvSpPr>
                  <a:spLocks noChangeArrowheads="1"/>
                </p:cNvSpPr>
                <p:nvPr/>
              </p:nvSpPr>
              <p:spPr bwMode="gray">
                <a:xfrm>
                  <a:off x="437" y="1700"/>
                  <a:ext cx="1110" cy="1096"/>
                </a:xfrm>
                <a:prstGeom prst="ellipse">
                  <a:avLst/>
                </a:prstGeom>
                <a:solidFill>
                  <a:srgbClr val="3333CC">
                    <a:alpha val="10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57150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" name="Oval 13"/>
                <p:cNvSpPr>
                  <a:spLocks noChangeArrowheads="1"/>
                </p:cNvSpPr>
                <p:nvPr/>
              </p:nvSpPr>
              <p:spPr bwMode="gray">
                <a:xfrm>
                  <a:off x="462" y="1725"/>
                  <a:ext cx="1062" cy="1048"/>
                </a:xfrm>
                <a:prstGeom prst="ellipse">
                  <a:avLst/>
                </a:prstGeom>
                <a:solidFill>
                  <a:schemeClr val="accent1">
                    <a:alpha val="10001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57150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" name="Group 14"/>
              <p:cNvGrpSpPr>
                <a:grpSpLocks/>
              </p:cNvGrpSpPr>
              <p:nvPr/>
            </p:nvGrpSpPr>
            <p:grpSpPr bwMode="auto">
              <a:xfrm>
                <a:off x="486" y="1748"/>
                <a:ext cx="1026" cy="1014"/>
                <a:chOff x="437" y="1700"/>
                <a:chExt cx="1110" cy="1096"/>
              </a:xfrm>
            </p:grpSpPr>
            <p:sp>
              <p:nvSpPr>
                <p:cNvPr id="9" name="Oval 15"/>
                <p:cNvSpPr>
                  <a:spLocks noChangeArrowheads="1"/>
                </p:cNvSpPr>
                <p:nvPr/>
              </p:nvSpPr>
              <p:spPr bwMode="gray">
                <a:xfrm>
                  <a:off x="437" y="1700"/>
                  <a:ext cx="1110" cy="1096"/>
                </a:xfrm>
                <a:prstGeom prst="ellipse">
                  <a:avLst/>
                </a:prstGeom>
                <a:solidFill>
                  <a:schemeClr val="accent1">
                    <a:alpha val="10001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57150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" name="Oval 16"/>
                <p:cNvSpPr>
                  <a:spLocks noChangeArrowheads="1"/>
                </p:cNvSpPr>
                <p:nvPr/>
              </p:nvSpPr>
              <p:spPr bwMode="gray">
                <a:xfrm>
                  <a:off x="462" y="1725"/>
                  <a:ext cx="1062" cy="1048"/>
                </a:xfrm>
                <a:prstGeom prst="ellipse">
                  <a:avLst/>
                </a:prstGeom>
                <a:solidFill>
                  <a:srgbClr val="3333CC">
                    <a:alpha val="10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57150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3" name="Group 31"/>
            <p:cNvGrpSpPr>
              <a:grpSpLocks/>
            </p:cNvGrpSpPr>
            <p:nvPr/>
          </p:nvGrpSpPr>
          <p:grpSpPr bwMode="auto">
            <a:xfrm>
              <a:off x="6302797" y="2515492"/>
              <a:ext cx="1777939" cy="1432197"/>
              <a:chOff x="708" y="2203"/>
              <a:chExt cx="751" cy="741"/>
            </a:xfrm>
          </p:grpSpPr>
          <p:sp>
            <p:nvSpPr>
              <p:cNvPr id="14" name="Oval 32"/>
              <p:cNvSpPr>
                <a:spLocks noChangeArrowheads="1"/>
              </p:cNvSpPr>
              <p:nvPr/>
            </p:nvSpPr>
            <p:spPr bwMode="gray">
              <a:xfrm>
                <a:off x="728" y="2235"/>
                <a:ext cx="716" cy="709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31765"/>
                      <a:invGamma/>
                    </a:schemeClr>
                  </a:gs>
                </a:gsLst>
                <a:lin ang="5400000" scaled="1"/>
              </a:gradFill>
              <a:ln w="38100" algn="ctr">
                <a:solidFill>
                  <a:srgbClr val="F8F8F8">
                    <a:alpha val="8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tx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pic>
            <p:nvPicPr>
              <p:cNvPr id="15" name="Picture 33" descr="cir_lighteffect0"/>
              <p:cNvPicPr>
                <a:picLocks noChangeAspect="1" noChangeArrowheads="1"/>
              </p:cNvPicPr>
              <p:nvPr/>
            </p:nvPicPr>
            <p:blipFill>
              <a:blip r:embed="rId7">
                <a:lum bright="18000" contrast="-12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08" y="2203"/>
                <a:ext cx="751" cy="6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" name="Rectangle 34"/>
            <p:cNvSpPr>
              <a:spLocks noChangeArrowheads="1"/>
            </p:cNvSpPr>
            <p:nvPr/>
          </p:nvSpPr>
          <p:spPr bwMode="gray">
            <a:xfrm>
              <a:off x="6331373" y="2821423"/>
              <a:ext cx="1758696" cy="974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F8F8F8"/>
                  </a:solidFill>
                  <a:ea typeface="宋体" charset="-122"/>
                  <a:cs typeface="Arial" charset="0"/>
                </a:rPr>
                <a:t> </a:t>
              </a:r>
              <a:r>
                <a:rPr lang="zh-CN" altLang="en-US" sz="2000" b="1" dirty="0" smtClean="0">
                  <a:solidFill>
                    <a:srgbClr val="F8F8F8"/>
                  </a:solidFill>
                  <a:ea typeface="宋体" charset="-122"/>
                  <a:cs typeface="Arial" charset="0"/>
                </a:rPr>
                <a:t>学位分类培养改稳步推进</a:t>
              </a:r>
              <a:endParaRPr lang="en-US" altLang="zh-CN" sz="2000" b="1" dirty="0">
                <a:solidFill>
                  <a:srgbClr val="F8F8F8"/>
                </a:solidFill>
                <a:ea typeface="宋体" charset="-122"/>
                <a:cs typeface="Arial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376953" y="3786190"/>
            <a:ext cx="1767047" cy="1612900"/>
            <a:chOff x="6215417" y="4168776"/>
            <a:chExt cx="1631950" cy="1612900"/>
          </a:xfrm>
        </p:grpSpPr>
        <p:grpSp>
          <p:nvGrpSpPr>
            <p:cNvPr id="32" name="Group 17"/>
            <p:cNvGrpSpPr>
              <a:grpSpLocks/>
            </p:cNvGrpSpPr>
            <p:nvPr/>
          </p:nvGrpSpPr>
          <p:grpSpPr bwMode="auto">
            <a:xfrm>
              <a:off x="6215417" y="4168776"/>
              <a:ext cx="1631950" cy="1612900"/>
              <a:chOff x="437" y="1700"/>
              <a:chExt cx="1110" cy="1096"/>
            </a:xfrm>
          </p:grpSpPr>
          <p:grpSp>
            <p:nvGrpSpPr>
              <p:cNvPr id="33" name="Group 18"/>
              <p:cNvGrpSpPr>
                <a:grpSpLocks/>
              </p:cNvGrpSpPr>
              <p:nvPr/>
            </p:nvGrpSpPr>
            <p:grpSpPr bwMode="auto">
              <a:xfrm>
                <a:off x="437" y="1700"/>
                <a:ext cx="1110" cy="1096"/>
                <a:chOff x="437" y="1700"/>
                <a:chExt cx="1110" cy="1096"/>
              </a:xfrm>
            </p:grpSpPr>
            <p:sp>
              <p:nvSpPr>
                <p:cNvPr id="37" name="Oval 19"/>
                <p:cNvSpPr>
                  <a:spLocks noChangeArrowheads="1"/>
                </p:cNvSpPr>
                <p:nvPr/>
              </p:nvSpPr>
              <p:spPr bwMode="gray">
                <a:xfrm>
                  <a:off x="437" y="1700"/>
                  <a:ext cx="1110" cy="1096"/>
                </a:xfrm>
                <a:prstGeom prst="ellipse">
                  <a:avLst/>
                </a:prstGeom>
                <a:solidFill>
                  <a:schemeClr val="accent2">
                    <a:alpha val="10001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57150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8" name="Oval 20"/>
                <p:cNvSpPr>
                  <a:spLocks noChangeArrowheads="1"/>
                </p:cNvSpPr>
                <p:nvPr/>
              </p:nvSpPr>
              <p:spPr bwMode="gray">
                <a:xfrm>
                  <a:off x="462" y="1725"/>
                  <a:ext cx="1062" cy="1048"/>
                </a:xfrm>
                <a:prstGeom prst="ellipse">
                  <a:avLst/>
                </a:prstGeom>
                <a:solidFill>
                  <a:schemeClr val="accent2">
                    <a:alpha val="10001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57150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4" name="Group 21"/>
              <p:cNvGrpSpPr>
                <a:grpSpLocks/>
              </p:cNvGrpSpPr>
              <p:nvPr/>
            </p:nvGrpSpPr>
            <p:grpSpPr bwMode="auto">
              <a:xfrm>
                <a:off x="486" y="1748"/>
                <a:ext cx="1026" cy="1014"/>
                <a:chOff x="437" y="1700"/>
                <a:chExt cx="1110" cy="1096"/>
              </a:xfrm>
            </p:grpSpPr>
            <p:sp>
              <p:nvSpPr>
                <p:cNvPr id="35" name="Oval 22"/>
                <p:cNvSpPr>
                  <a:spLocks noChangeArrowheads="1"/>
                </p:cNvSpPr>
                <p:nvPr/>
              </p:nvSpPr>
              <p:spPr bwMode="gray">
                <a:xfrm>
                  <a:off x="437" y="1700"/>
                  <a:ext cx="1110" cy="1096"/>
                </a:xfrm>
                <a:prstGeom prst="ellipse">
                  <a:avLst/>
                </a:prstGeom>
                <a:solidFill>
                  <a:schemeClr val="accent2">
                    <a:alpha val="10001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57150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6" name="Oval 23"/>
                <p:cNvSpPr>
                  <a:spLocks noChangeArrowheads="1"/>
                </p:cNvSpPr>
                <p:nvPr/>
              </p:nvSpPr>
              <p:spPr bwMode="gray">
                <a:xfrm>
                  <a:off x="462" y="1725"/>
                  <a:ext cx="1062" cy="1048"/>
                </a:xfrm>
                <a:prstGeom prst="ellipse">
                  <a:avLst/>
                </a:prstGeom>
                <a:solidFill>
                  <a:schemeClr val="accent2">
                    <a:alpha val="10001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57150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9" name="Group 35"/>
            <p:cNvGrpSpPr>
              <a:grpSpLocks/>
            </p:cNvGrpSpPr>
            <p:nvPr/>
          </p:nvGrpSpPr>
          <p:grpSpPr bwMode="auto">
            <a:xfrm>
              <a:off x="6286855" y="4230688"/>
              <a:ext cx="1466850" cy="1447800"/>
              <a:chOff x="708" y="2203"/>
              <a:chExt cx="751" cy="741"/>
            </a:xfrm>
          </p:grpSpPr>
          <p:sp>
            <p:nvSpPr>
              <p:cNvPr id="40" name="Oval 36"/>
              <p:cNvSpPr>
                <a:spLocks noChangeArrowheads="1"/>
              </p:cNvSpPr>
              <p:nvPr/>
            </p:nvSpPr>
            <p:spPr bwMode="gray">
              <a:xfrm>
                <a:off x="728" y="2235"/>
                <a:ext cx="716" cy="709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31765"/>
                      <a:invGamma/>
                    </a:schemeClr>
                  </a:gs>
                </a:gsLst>
                <a:lin ang="5400000" scaled="1"/>
              </a:gradFill>
              <a:ln w="38100" algn="ctr">
                <a:solidFill>
                  <a:srgbClr val="F8F8F8">
                    <a:alpha val="8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tx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pic>
            <p:nvPicPr>
              <p:cNvPr id="41" name="Picture 37" descr="cir_lighteffect0"/>
              <p:cNvPicPr>
                <a:picLocks noChangeAspect="1" noChangeArrowheads="1"/>
              </p:cNvPicPr>
              <p:nvPr/>
            </p:nvPicPr>
            <p:blipFill>
              <a:blip r:embed="rId7">
                <a:lum bright="18000" contrast="-12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08" y="2203"/>
                <a:ext cx="751" cy="6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2" name="Rectangle 38"/>
            <p:cNvSpPr>
              <a:spLocks noChangeArrowheads="1"/>
            </p:cNvSpPr>
            <p:nvPr/>
          </p:nvSpPr>
          <p:spPr bwMode="gray">
            <a:xfrm>
              <a:off x="6302730" y="4648201"/>
              <a:ext cx="145097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F8F8F8"/>
                  </a:solidFill>
                  <a:ea typeface="宋体" charset="-122"/>
                  <a:cs typeface="Arial" charset="0"/>
                </a:rPr>
                <a:t> </a:t>
              </a:r>
              <a:r>
                <a:rPr lang="zh-CN" altLang="en-US" sz="2000" b="1" dirty="0" smtClean="0">
                  <a:solidFill>
                    <a:srgbClr val="F8F8F8"/>
                  </a:solidFill>
                  <a:ea typeface="宋体" charset="-122"/>
                  <a:cs typeface="Arial" charset="0"/>
                </a:rPr>
                <a:t>国际化办学有新突破</a:t>
              </a:r>
              <a:endParaRPr lang="en-US" altLang="zh-CN" sz="2000" b="1" dirty="0">
                <a:solidFill>
                  <a:srgbClr val="F8F8F8"/>
                </a:solidFill>
                <a:ea typeface="宋体" charset="-122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870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4797" y="571480"/>
            <a:ext cx="1399203" cy="138648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矩形 2"/>
          <p:cNvSpPr/>
          <p:nvPr/>
        </p:nvSpPr>
        <p:spPr>
          <a:xfrm>
            <a:off x="0" y="530349"/>
            <a:ext cx="7000892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altLang="zh-CN" sz="2800" b="1" dirty="0" smtClean="0">
                <a:latin typeface="方正静蕾简体" pitchFamily="2" charset="-122"/>
                <a:ea typeface="方正静蕾简体" pitchFamily="2" charset="-122"/>
              </a:rPr>
              <a:t>3.</a:t>
            </a:r>
            <a:r>
              <a:rPr lang="zh-CN" altLang="en-US" sz="2800" b="1" dirty="0" smtClean="0">
                <a:latin typeface="方正静蕾简体" pitchFamily="2" charset="-122"/>
                <a:ea typeface="方正静蕾简体" pitchFamily="2" charset="-122"/>
              </a:rPr>
              <a:t>重视培养模式改革</a:t>
            </a:r>
            <a:r>
              <a:rPr lang="zh-CN" altLang="zh-CN" sz="2800" b="1" dirty="0" smtClean="0">
                <a:latin typeface="方正静蕾简体" pitchFamily="2" charset="-122"/>
                <a:ea typeface="方正静蕾简体" pitchFamily="2" charset="-122"/>
              </a:rPr>
              <a:t>，分类培养稳步推进</a:t>
            </a:r>
            <a:endParaRPr lang="en-US" altLang="zh-CN" sz="2800" b="1" dirty="0" smtClean="0"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620672" y="156988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dirty="0" smtClean="0"/>
              <a:t>编制</a:t>
            </a:r>
            <a:r>
              <a:rPr lang="zh-CN" altLang="zh-CN" dirty="0"/>
              <a:t>《江西财经大学研究生培养督导简报》共</a:t>
            </a:r>
            <a:r>
              <a:rPr lang="en-US" altLang="zh-CN" dirty="0"/>
              <a:t>12</a:t>
            </a:r>
            <a:r>
              <a:rPr lang="zh-CN" altLang="zh-CN" dirty="0"/>
              <a:t>期；召开了专业学位培养方案研讨会，修订了《专业学位硕士研究生培养方案》；组织开展了“江西省研究生优质课程建设项目”验收、“研究生联合培养基地”、“江西省第十四批高校省级教学成果奖”申报工作。通过规范教学、加强检查、修订培养方案等措施保证了教学正常运行，学术和专业学位分类培养改革稳步推进。国际化办学有了新的突破，外国留学生的培养工作有序推进。</a:t>
            </a: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xmlns="" val="2389938273"/>
              </p:ext>
            </p:extLst>
          </p:nvPr>
        </p:nvGraphicFramePr>
        <p:xfrm>
          <a:off x="214282" y="1428736"/>
          <a:ext cx="6858048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组合 16"/>
          <p:cNvGrpSpPr/>
          <p:nvPr/>
        </p:nvGrpSpPr>
        <p:grpSpPr>
          <a:xfrm>
            <a:off x="7143768" y="1928802"/>
            <a:ext cx="1759747" cy="1663520"/>
            <a:chOff x="6228184" y="2492896"/>
            <a:chExt cx="1978053" cy="1595519"/>
          </a:xfrm>
        </p:grpSpPr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6228184" y="2492896"/>
              <a:ext cx="1978053" cy="1595519"/>
              <a:chOff x="437" y="1700"/>
              <a:chExt cx="1110" cy="1096"/>
            </a:xfrm>
          </p:grpSpPr>
          <p:grpSp>
            <p:nvGrpSpPr>
              <p:cNvPr id="8" name="Group 11"/>
              <p:cNvGrpSpPr>
                <a:grpSpLocks/>
              </p:cNvGrpSpPr>
              <p:nvPr/>
            </p:nvGrpSpPr>
            <p:grpSpPr bwMode="auto">
              <a:xfrm>
                <a:off x="437" y="1700"/>
                <a:ext cx="1110" cy="1096"/>
                <a:chOff x="437" y="1700"/>
                <a:chExt cx="1110" cy="1096"/>
              </a:xfrm>
            </p:grpSpPr>
            <p:sp>
              <p:nvSpPr>
                <p:cNvPr id="11" name="Oval 12"/>
                <p:cNvSpPr>
                  <a:spLocks noChangeArrowheads="1"/>
                </p:cNvSpPr>
                <p:nvPr/>
              </p:nvSpPr>
              <p:spPr bwMode="gray">
                <a:xfrm>
                  <a:off x="437" y="1700"/>
                  <a:ext cx="1110" cy="1096"/>
                </a:xfrm>
                <a:prstGeom prst="ellipse">
                  <a:avLst/>
                </a:prstGeom>
                <a:solidFill>
                  <a:srgbClr val="3333CC">
                    <a:alpha val="10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57150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" name="Oval 13"/>
                <p:cNvSpPr>
                  <a:spLocks noChangeArrowheads="1"/>
                </p:cNvSpPr>
                <p:nvPr/>
              </p:nvSpPr>
              <p:spPr bwMode="gray">
                <a:xfrm>
                  <a:off x="462" y="1725"/>
                  <a:ext cx="1062" cy="1048"/>
                </a:xfrm>
                <a:prstGeom prst="ellipse">
                  <a:avLst/>
                </a:prstGeom>
                <a:solidFill>
                  <a:schemeClr val="accent1">
                    <a:alpha val="10001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57150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14"/>
              <p:cNvGrpSpPr>
                <a:grpSpLocks/>
              </p:cNvGrpSpPr>
              <p:nvPr/>
            </p:nvGrpSpPr>
            <p:grpSpPr bwMode="auto">
              <a:xfrm>
                <a:off x="486" y="1748"/>
                <a:ext cx="1026" cy="1014"/>
                <a:chOff x="437" y="1700"/>
                <a:chExt cx="1110" cy="1096"/>
              </a:xfrm>
            </p:grpSpPr>
            <p:sp>
              <p:nvSpPr>
                <p:cNvPr id="9" name="Oval 15"/>
                <p:cNvSpPr>
                  <a:spLocks noChangeArrowheads="1"/>
                </p:cNvSpPr>
                <p:nvPr/>
              </p:nvSpPr>
              <p:spPr bwMode="gray">
                <a:xfrm>
                  <a:off x="437" y="1700"/>
                  <a:ext cx="1110" cy="1096"/>
                </a:xfrm>
                <a:prstGeom prst="ellipse">
                  <a:avLst/>
                </a:prstGeom>
                <a:solidFill>
                  <a:schemeClr val="accent1">
                    <a:alpha val="10001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57150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" name="Oval 16"/>
                <p:cNvSpPr>
                  <a:spLocks noChangeArrowheads="1"/>
                </p:cNvSpPr>
                <p:nvPr/>
              </p:nvSpPr>
              <p:spPr bwMode="gray">
                <a:xfrm>
                  <a:off x="462" y="1725"/>
                  <a:ext cx="1062" cy="1048"/>
                </a:xfrm>
                <a:prstGeom prst="ellipse">
                  <a:avLst/>
                </a:prstGeom>
                <a:solidFill>
                  <a:srgbClr val="3333CC">
                    <a:alpha val="10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57150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7" name="Group 31"/>
            <p:cNvGrpSpPr>
              <a:grpSpLocks/>
            </p:cNvGrpSpPr>
            <p:nvPr/>
          </p:nvGrpSpPr>
          <p:grpSpPr bwMode="auto">
            <a:xfrm>
              <a:off x="6302797" y="2515492"/>
              <a:ext cx="1777939" cy="1432197"/>
              <a:chOff x="708" y="2203"/>
              <a:chExt cx="751" cy="741"/>
            </a:xfrm>
          </p:grpSpPr>
          <p:sp>
            <p:nvSpPr>
              <p:cNvPr id="14" name="Oval 32"/>
              <p:cNvSpPr>
                <a:spLocks noChangeArrowheads="1"/>
              </p:cNvSpPr>
              <p:nvPr/>
            </p:nvSpPr>
            <p:spPr bwMode="gray">
              <a:xfrm>
                <a:off x="728" y="2235"/>
                <a:ext cx="716" cy="709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31765"/>
                      <a:invGamma/>
                    </a:schemeClr>
                  </a:gs>
                </a:gsLst>
                <a:lin ang="5400000" scaled="1"/>
              </a:gradFill>
              <a:ln w="38100" algn="ctr">
                <a:solidFill>
                  <a:srgbClr val="F8F8F8">
                    <a:alpha val="8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tx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pic>
            <p:nvPicPr>
              <p:cNvPr id="15" name="Picture 33" descr="cir_lighteffect0"/>
              <p:cNvPicPr>
                <a:picLocks noChangeAspect="1" noChangeArrowheads="1"/>
              </p:cNvPicPr>
              <p:nvPr/>
            </p:nvPicPr>
            <p:blipFill>
              <a:blip r:embed="rId7">
                <a:lum bright="18000" contrast="-12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08" y="2203"/>
                <a:ext cx="751" cy="6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" name="Rectangle 34"/>
            <p:cNvSpPr>
              <a:spLocks noChangeArrowheads="1"/>
            </p:cNvSpPr>
            <p:nvPr/>
          </p:nvSpPr>
          <p:spPr bwMode="gray">
            <a:xfrm>
              <a:off x="6331373" y="2821423"/>
              <a:ext cx="1758696" cy="974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F8F8F8"/>
                  </a:solidFill>
                  <a:ea typeface="宋体" charset="-122"/>
                  <a:cs typeface="Arial" charset="0"/>
                </a:rPr>
                <a:t> </a:t>
              </a:r>
              <a:r>
                <a:rPr lang="zh-CN" altLang="en-US" sz="2000" b="1" dirty="0" smtClean="0">
                  <a:solidFill>
                    <a:srgbClr val="F8F8F8"/>
                  </a:solidFill>
                  <a:ea typeface="宋体" charset="-122"/>
                  <a:cs typeface="Arial" charset="0"/>
                </a:rPr>
                <a:t>学位分类培养改稳步推进</a:t>
              </a:r>
              <a:endParaRPr lang="en-US" altLang="zh-CN" sz="2000" b="1" dirty="0">
                <a:solidFill>
                  <a:srgbClr val="F8F8F8"/>
                </a:solidFill>
                <a:ea typeface="宋体" charset="-122"/>
                <a:cs typeface="Arial" charset="0"/>
              </a:endParaRPr>
            </a:p>
          </p:txBody>
        </p:sp>
      </p:grpSp>
      <p:grpSp>
        <p:nvGrpSpPr>
          <p:cNvPr id="18" name="组合 42"/>
          <p:cNvGrpSpPr/>
          <p:nvPr/>
        </p:nvGrpSpPr>
        <p:grpSpPr>
          <a:xfrm>
            <a:off x="7376953" y="3786190"/>
            <a:ext cx="1767047" cy="1612900"/>
            <a:chOff x="6215417" y="4168776"/>
            <a:chExt cx="1631950" cy="1612900"/>
          </a:xfrm>
        </p:grpSpPr>
        <p:grpSp>
          <p:nvGrpSpPr>
            <p:cNvPr id="19" name="Group 17"/>
            <p:cNvGrpSpPr>
              <a:grpSpLocks/>
            </p:cNvGrpSpPr>
            <p:nvPr/>
          </p:nvGrpSpPr>
          <p:grpSpPr bwMode="auto">
            <a:xfrm>
              <a:off x="6215417" y="4168776"/>
              <a:ext cx="1631950" cy="1612900"/>
              <a:chOff x="437" y="1700"/>
              <a:chExt cx="1110" cy="1096"/>
            </a:xfrm>
          </p:grpSpPr>
          <p:grpSp>
            <p:nvGrpSpPr>
              <p:cNvPr id="20" name="Group 18"/>
              <p:cNvGrpSpPr>
                <a:grpSpLocks/>
              </p:cNvGrpSpPr>
              <p:nvPr/>
            </p:nvGrpSpPr>
            <p:grpSpPr bwMode="auto">
              <a:xfrm>
                <a:off x="437" y="1700"/>
                <a:ext cx="1110" cy="1096"/>
                <a:chOff x="437" y="1700"/>
                <a:chExt cx="1110" cy="1096"/>
              </a:xfrm>
            </p:grpSpPr>
            <p:sp>
              <p:nvSpPr>
                <p:cNvPr id="37" name="Oval 19"/>
                <p:cNvSpPr>
                  <a:spLocks noChangeArrowheads="1"/>
                </p:cNvSpPr>
                <p:nvPr/>
              </p:nvSpPr>
              <p:spPr bwMode="gray">
                <a:xfrm>
                  <a:off x="437" y="1700"/>
                  <a:ext cx="1110" cy="1096"/>
                </a:xfrm>
                <a:prstGeom prst="ellipse">
                  <a:avLst/>
                </a:prstGeom>
                <a:solidFill>
                  <a:schemeClr val="accent2">
                    <a:alpha val="10001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57150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8" name="Oval 20"/>
                <p:cNvSpPr>
                  <a:spLocks noChangeArrowheads="1"/>
                </p:cNvSpPr>
                <p:nvPr/>
              </p:nvSpPr>
              <p:spPr bwMode="gray">
                <a:xfrm>
                  <a:off x="462" y="1725"/>
                  <a:ext cx="1062" cy="1048"/>
                </a:xfrm>
                <a:prstGeom prst="ellipse">
                  <a:avLst/>
                </a:prstGeom>
                <a:solidFill>
                  <a:schemeClr val="accent2">
                    <a:alpha val="10001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57150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" name="Group 21"/>
              <p:cNvGrpSpPr>
                <a:grpSpLocks/>
              </p:cNvGrpSpPr>
              <p:nvPr/>
            </p:nvGrpSpPr>
            <p:grpSpPr bwMode="auto">
              <a:xfrm>
                <a:off x="486" y="1748"/>
                <a:ext cx="1026" cy="1014"/>
                <a:chOff x="437" y="1700"/>
                <a:chExt cx="1110" cy="1096"/>
              </a:xfrm>
            </p:grpSpPr>
            <p:sp>
              <p:nvSpPr>
                <p:cNvPr id="35" name="Oval 22"/>
                <p:cNvSpPr>
                  <a:spLocks noChangeArrowheads="1"/>
                </p:cNvSpPr>
                <p:nvPr/>
              </p:nvSpPr>
              <p:spPr bwMode="gray">
                <a:xfrm>
                  <a:off x="437" y="1700"/>
                  <a:ext cx="1110" cy="1096"/>
                </a:xfrm>
                <a:prstGeom prst="ellipse">
                  <a:avLst/>
                </a:prstGeom>
                <a:solidFill>
                  <a:schemeClr val="accent2">
                    <a:alpha val="10001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57150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6" name="Oval 23"/>
                <p:cNvSpPr>
                  <a:spLocks noChangeArrowheads="1"/>
                </p:cNvSpPr>
                <p:nvPr/>
              </p:nvSpPr>
              <p:spPr bwMode="gray">
                <a:xfrm>
                  <a:off x="462" y="1725"/>
                  <a:ext cx="1062" cy="1048"/>
                </a:xfrm>
                <a:prstGeom prst="ellipse">
                  <a:avLst/>
                </a:prstGeom>
                <a:solidFill>
                  <a:schemeClr val="accent2">
                    <a:alpha val="10001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57150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2" name="Group 35"/>
            <p:cNvGrpSpPr>
              <a:grpSpLocks/>
            </p:cNvGrpSpPr>
            <p:nvPr/>
          </p:nvGrpSpPr>
          <p:grpSpPr bwMode="auto">
            <a:xfrm>
              <a:off x="6286855" y="4230688"/>
              <a:ext cx="1466850" cy="1447800"/>
              <a:chOff x="708" y="2203"/>
              <a:chExt cx="751" cy="741"/>
            </a:xfrm>
          </p:grpSpPr>
          <p:sp>
            <p:nvSpPr>
              <p:cNvPr id="40" name="Oval 36"/>
              <p:cNvSpPr>
                <a:spLocks noChangeArrowheads="1"/>
              </p:cNvSpPr>
              <p:nvPr/>
            </p:nvSpPr>
            <p:spPr bwMode="gray">
              <a:xfrm>
                <a:off x="728" y="2235"/>
                <a:ext cx="716" cy="709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31765"/>
                      <a:invGamma/>
                    </a:schemeClr>
                  </a:gs>
                </a:gsLst>
                <a:lin ang="5400000" scaled="1"/>
              </a:gradFill>
              <a:ln w="38100" algn="ctr">
                <a:solidFill>
                  <a:srgbClr val="F8F8F8">
                    <a:alpha val="8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tx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pic>
            <p:nvPicPr>
              <p:cNvPr id="41" name="Picture 37" descr="cir_lighteffect0"/>
              <p:cNvPicPr>
                <a:picLocks noChangeAspect="1" noChangeArrowheads="1"/>
              </p:cNvPicPr>
              <p:nvPr/>
            </p:nvPicPr>
            <p:blipFill>
              <a:blip r:embed="rId7">
                <a:lum bright="18000" contrast="-12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08" y="2203"/>
                <a:ext cx="751" cy="6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2" name="Rectangle 38"/>
            <p:cNvSpPr>
              <a:spLocks noChangeArrowheads="1"/>
            </p:cNvSpPr>
            <p:nvPr/>
          </p:nvSpPr>
          <p:spPr bwMode="gray">
            <a:xfrm>
              <a:off x="6302730" y="4648201"/>
              <a:ext cx="145097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F8F8F8"/>
                  </a:solidFill>
                  <a:ea typeface="宋体" charset="-122"/>
                  <a:cs typeface="Arial" charset="0"/>
                </a:rPr>
                <a:t> </a:t>
              </a:r>
              <a:r>
                <a:rPr lang="zh-CN" altLang="en-US" sz="2000" b="1" dirty="0" smtClean="0">
                  <a:solidFill>
                    <a:srgbClr val="F8F8F8"/>
                  </a:solidFill>
                  <a:ea typeface="宋体" charset="-122"/>
                  <a:cs typeface="Arial" charset="0"/>
                </a:rPr>
                <a:t>国际化办学有新突破</a:t>
              </a:r>
              <a:endParaRPr lang="en-US" altLang="zh-CN" sz="2000" b="1" dirty="0">
                <a:solidFill>
                  <a:srgbClr val="F8F8F8"/>
                </a:solidFill>
                <a:ea typeface="宋体" charset="-122"/>
                <a:cs typeface="Arial" charset="0"/>
              </a:endParaRPr>
            </a:p>
          </p:txBody>
        </p:sp>
      </p:grpSp>
      <p:pic>
        <p:nvPicPr>
          <p:cNvPr id="4099" name="Picture 3" descr="C:\Documents and Settings\Administrator\桌面\新建文件夹 (10)\31094371940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428736"/>
            <a:ext cx="8929718" cy="50772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870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7293" y="530349"/>
            <a:ext cx="1399203" cy="138648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矩形 3"/>
          <p:cNvSpPr/>
          <p:nvPr/>
        </p:nvSpPr>
        <p:spPr>
          <a:xfrm>
            <a:off x="0" y="530349"/>
            <a:ext cx="5957080" cy="10669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800"/>
              </a:lnSpc>
            </a:pPr>
            <a:r>
              <a:rPr lang="en-US" altLang="zh-CN" sz="2800" b="1" dirty="0" smtClean="0">
                <a:latin typeface="方正静蕾简体" pitchFamily="2" charset="-122"/>
                <a:ea typeface="方正静蕾简体" pitchFamily="2" charset="-122"/>
              </a:rPr>
              <a:t>4.</a:t>
            </a:r>
            <a:r>
              <a:rPr lang="zh-CN" altLang="zh-CN" sz="2800" b="1" dirty="0" smtClean="0">
                <a:latin typeface="方正静蕾简体" pitchFamily="2" charset="-122"/>
                <a:ea typeface="方正静蕾简体" pitchFamily="2" charset="-122"/>
              </a:rPr>
              <a:t>规范</a:t>
            </a:r>
            <a:r>
              <a:rPr lang="zh-CN" altLang="zh-CN" sz="2800" b="1" dirty="0">
                <a:latin typeface="方正静蕾简体" pitchFamily="2" charset="-122"/>
                <a:ea typeface="方正静蕾简体" pitchFamily="2" charset="-122"/>
              </a:rPr>
              <a:t>学位管理，论文质量明显</a:t>
            </a:r>
            <a:r>
              <a:rPr lang="zh-CN" altLang="zh-CN" sz="2800" b="1" dirty="0" smtClean="0">
                <a:latin typeface="方正静蕾简体" pitchFamily="2" charset="-122"/>
                <a:ea typeface="方正静蕾简体" pitchFamily="2" charset="-122"/>
              </a:rPr>
              <a:t>提升</a:t>
            </a:r>
            <a:endParaRPr lang="en-US" altLang="zh-CN" sz="2800" b="1" dirty="0">
              <a:latin typeface="方正静蕾简体" pitchFamily="2" charset="-122"/>
              <a:ea typeface="方正静蕾简体" pitchFamily="2" charset="-122"/>
            </a:endParaRPr>
          </a:p>
          <a:p>
            <a:pPr>
              <a:lnSpc>
                <a:spcPts val="3800"/>
              </a:lnSpc>
            </a:pPr>
            <a:endParaRPr lang="en-US" altLang="zh-CN" sz="2800" b="1" dirty="0"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4282" y="1142984"/>
            <a:ext cx="79296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dirty="0" smtClean="0"/>
              <a:t>根据万五差错检查中的问题，下发</a:t>
            </a:r>
            <a:r>
              <a:rPr lang="en-US" altLang="zh-CN" dirty="0" smtClean="0"/>
              <a:t>《</a:t>
            </a:r>
            <a:r>
              <a:rPr lang="zh-CN" altLang="en-US" dirty="0" smtClean="0"/>
              <a:t>博士、硕士学位论文撰写中应注意的问题</a:t>
            </a:r>
            <a:r>
              <a:rPr lang="en-US" altLang="zh-CN" dirty="0" smtClean="0"/>
              <a:t>》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dirty="0" smtClean="0"/>
              <a:t>将学位论文复制率检测环节调整到答辩后进行，确保送交论文质量；</a:t>
            </a:r>
            <a:endParaRPr lang="en-US" altLang="zh-CN" dirty="0" smtClean="0"/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dirty="0" smtClean="0"/>
              <a:t>颁发</a:t>
            </a:r>
            <a:r>
              <a:rPr lang="en-US" altLang="zh-CN" dirty="0" smtClean="0"/>
              <a:t>《</a:t>
            </a:r>
            <a:r>
              <a:rPr lang="zh-CN" altLang="en-US" dirty="0" smtClean="0"/>
              <a:t>专业学位论文规范</a:t>
            </a:r>
            <a:r>
              <a:rPr lang="en-US" altLang="zh-CN" dirty="0" smtClean="0"/>
              <a:t>》</a:t>
            </a:r>
            <a:r>
              <a:rPr lang="zh-CN" altLang="en-US" dirty="0" smtClean="0"/>
              <a:t>，制定论文写作标准；</a:t>
            </a:r>
            <a:endParaRPr lang="en-US" altLang="zh-CN" dirty="0" smtClean="0"/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dirty="0" smtClean="0"/>
              <a:t>改革博士论文评审方式，论文送交教育部论文评审平台进行评审，确保论文评审的客观与公正；</a:t>
            </a:r>
            <a:endParaRPr lang="en-US" altLang="zh-CN" dirty="0" smtClean="0"/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dirty="0" smtClean="0"/>
              <a:t>编写年度</a:t>
            </a:r>
            <a:r>
              <a:rPr lang="en-US" altLang="zh-CN" dirty="0" smtClean="0"/>
              <a:t>《</a:t>
            </a:r>
            <a:r>
              <a:rPr lang="zh-CN" altLang="en-US" dirty="0" smtClean="0"/>
              <a:t>论文质量分析报告</a:t>
            </a:r>
            <a:r>
              <a:rPr lang="en-US" altLang="zh-CN" dirty="0" smtClean="0"/>
              <a:t>》</a:t>
            </a:r>
            <a:r>
              <a:rPr lang="zh-CN" altLang="en-US" dirty="0" smtClean="0"/>
              <a:t>，准确掌握论文质量。</a:t>
            </a:r>
          </a:p>
        </p:txBody>
      </p:sp>
      <p:pic>
        <p:nvPicPr>
          <p:cNvPr id="2050" name="Picture 2" descr="C:\Documents and Settings\Administrator\桌面\新建文件夹 (10)\4070805135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028227"/>
            <a:ext cx="3357586" cy="2355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870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时尚中黑简体"/>
        <a:ea typeface="时尚中黑简体"/>
        <a:cs typeface="时尚中黑简体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451</TotalTime>
  <Words>1679</Words>
  <Application>Microsoft Office PowerPoint</Application>
  <PresentationFormat>全屏显示(4:3)</PresentationFormat>
  <Paragraphs>137</Paragraphs>
  <Slides>22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24" baseType="lpstr">
      <vt:lpstr>主题1</vt:lpstr>
      <vt:lpstr>默认设计模板</vt:lpstr>
      <vt:lpstr>把好研究生教育龙头  抓改革、促发展、提质量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88</cp:revision>
  <dcterms:created xsi:type="dcterms:W3CDTF">2015-01-07T02:10:36Z</dcterms:created>
  <dcterms:modified xsi:type="dcterms:W3CDTF">2015-01-12T09:07:09Z</dcterms:modified>
</cp:coreProperties>
</file>