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7" r:id="rId3"/>
    <p:sldId id="334" r:id="rId4"/>
    <p:sldId id="261" r:id="rId5"/>
    <p:sldId id="299" r:id="rId6"/>
    <p:sldId id="297" r:id="rId7"/>
    <p:sldId id="260" r:id="rId8"/>
    <p:sldId id="300" r:id="rId9"/>
    <p:sldId id="301" r:id="rId10"/>
    <p:sldId id="303" r:id="rId11"/>
    <p:sldId id="304" r:id="rId12"/>
    <p:sldId id="305" r:id="rId13"/>
    <p:sldId id="306" r:id="rId14"/>
    <p:sldId id="307" r:id="rId15"/>
    <p:sldId id="310" r:id="rId16"/>
    <p:sldId id="309" r:id="rId17"/>
    <p:sldId id="308" r:id="rId18"/>
    <p:sldId id="311" r:id="rId19"/>
    <p:sldId id="312" r:id="rId20"/>
    <p:sldId id="318" r:id="rId21"/>
    <p:sldId id="314" r:id="rId22"/>
    <p:sldId id="315" r:id="rId23"/>
    <p:sldId id="281" r:id="rId24"/>
    <p:sldId id="313" r:id="rId25"/>
    <p:sldId id="319" r:id="rId26"/>
    <p:sldId id="320" r:id="rId27"/>
    <p:sldId id="321" r:id="rId28"/>
    <p:sldId id="323" r:id="rId29"/>
    <p:sldId id="324" r:id="rId30"/>
    <p:sldId id="325" r:id="rId31"/>
    <p:sldId id="326" r:id="rId32"/>
    <p:sldId id="327" r:id="rId33"/>
    <p:sldId id="328" r:id="rId34"/>
    <p:sldId id="284" r:id="rId35"/>
    <p:sldId id="329" r:id="rId36"/>
    <p:sldId id="330" r:id="rId37"/>
    <p:sldId id="331" r:id="rId38"/>
    <p:sldId id="322" r:id="rId39"/>
    <p:sldId id="333" r:id="rId40"/>
    <p:sldId id="294" r:id="rId41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2E00"/>
    <a:srgbClr val="F18441"/>
    <a:srgbClr val="FF3300"/>
    <a:srgbClr val="680007"/>
    <a:srgbClr val="FFF100"/>
    <a:srgbClr val="FF6600"/>
    <a:srgbClr val="DA0000"/>
    <a:srgbClr val="9A0000"/>
    <a:srgbClr val="008BEA"/>
    <a:srgbClr val="006F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9" autoAdjust="0"/>
    <p:restoredTop sz="94649" autoAdjust="0"/>
  </p:normalViewPr>
  <p:slideViewPr>
    <p:cSldViewPr>
      <p:cViewPr>
        <p:scale>
          <a:sx n="80" d="100"/>
          <a:sy n="80" d="100"/>
        </p:scale>
        <p:origin x="-828" y="-4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D970CC8-074D-4646-81DC-9945D17F58F3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C1594AA-8536-4597-9276-A2C5A7664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99069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765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40D1CA-16E5-40F8-8113-DC772ECD250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661796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06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5DD337-4BA6-43F8-B076-2135970FEFD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148753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7270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4A858E-46E9-4E73-BA17-413793AD368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037478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22A6EA-9970-4EEA-9754-8D88D62A0DE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528371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7680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A4AEA5-10AF-4086-8484-DE9FCBC62B5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02832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089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ADAE4B-03AB-479D-876C-33208C58B5D2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77630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83050-A216-43D1-9268-20742298472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94446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3F4738-5F8B-4082-8C1D-6A4DD8CE090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04434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8C0031-5179-411E-A0B5-32C33FBF3B6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039419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1594AA-8536-4597-9276-A2C5A76640B7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6315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096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57F33D-D30C-46B2-92DE-63C4F6207D14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74054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E1CCB2-3951-4D69-B44E-E81B01F1E3E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37075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929EF0-24A8-4E77-A04E-70CBDBEC775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91004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861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468C0-E46F-4892-B8D8-11E8D215B4D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92225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9AD39A0-C385-4602-9848-B02A57FD217B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62748BC-291B-417B-B477-7C79684AAC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59081A7-3918-4904-8EB0-4FD4088BE6CB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7D5A47-E0E3-448E-B87F-1272E13DCA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1E654D8-16F5-4783-B6B7-0978D1DBAF30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390A91D-885E-4743-81C5-1226A86F33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4C1C177-8CAA-433E-9766-7F1542B9CB22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4F676B4-8BBF-4521-BE3C-6942664EEF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42AE5D1-8505-4903-B903-B17E3EDAE27C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5779FC4-573B-4902-99A6-BDB47FFE2E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B3F23B2-6968-42F3-B17D-772BB0F79F90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E91DB3A-C47A-4D68-8E0E-643EDF7E6B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D034A01-B9F3-4518-9CC8-CCF9BB54C8A6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9D813A4-467D-451B-AA1F-C4CF414277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E0AABF2-ED0F-49D1-BC57-55069992580E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54BA6B2-02A4-42D9-8123-1C2D421FB3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93FA83-0B16-4F8B-B9DC-532A3B9A31B8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1CB5144-EAAE-4124-9FDD-4A709858D2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3302E26-B5D4-45A7-B88E-7AC1C7F99C38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90C71FA-47EE-49F1-BA6A-4281E2213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4970AAF-1179-4112-8EB9-F7817001ACF4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40E788D-3BD9-43CB-BDB0-C672A0F7B0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5BFCA1-1F47-429F-BAB8-16AD86DE0B4F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A719E5A-6B76-4426-836F-6CCA40BD52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383353B-55A8-47B4-A272-7AC94D8AA68D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4401447-C6DA-4BB4-8444-0EDFED1933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D369907-EFBB-4815-82EF-4133E86F59AA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93A56E-FB45-4B12-A587-289CD315D7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92B9D93-B665-47EB-B03E-EF2C97B1B85B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490D193-7FF5-4C95-A556-B6629AED97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575CB9A-CED8-46E0-8988-C37798A70236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4FC9DBC-C025-4C90-A544-AB36A9C681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103D5-EEF6-40C9-8F03-AC5A9BD012A6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6CE5781-12B7-442A-80E8-542D4CAC58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F47738A-B184-4053-9584-92772F409580}" type="datetimeFigureOut">
              <a:rPr lang="zh-CN" altLang="en-US"/>
              <a:pPr>
                <a:defRPr/>
              </a:pPr>
              <a:t>2015/1/12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8CCB25C-AB4A-41F6-A406-2E814D81B6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/>
          <p:cNvPicPr>
            <a:picLocks noChangeAspect="1" noChangeArrowheads="1"/>
          </p:cNvPicPr>
          <p:nvPr userDrawn="1"/>
        </p:nvPicPr>
        <p:blipFill rotWithShape="1">
          <a:blip r:embed="rId14" cstate="print"/>
          <a:srcRect l="21368"/>
          <a:stretch/>
        </p:blipFill>
        <p:spPr bwMode="auto">
          <a:xfrm>
            <a:off x="0" y="-9525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接连接符 3"/>
          <p:cNvCxnSpPr/>
          <p:nvPr userDrawn="1"/>
        </p:nvCxnSpPr>
        <p:spPr>
          <a:xfrm>
            <a:off x="0" y="644525"/>
            <a:ext cx="86756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wd_cc\Desktop\apic3114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93125" y="-35773"/>
            <a:ext cx="965126" cy="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8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 userDrawn="1"/>
        </p:nvPicPr>
        <p:blipFill rotWithShape="1">
          <a:blip r:embed="rId13" cstate="print"/>
          <a:srcRect l="22490"/>
          <a:stretch/>
        </p:blipFill>
        <p:spPr bwMode="auto">
          <a:xfrm>
            <a:off x="0" y="-9525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图片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7941"/>
            <a:ext cx="9220200" cy="5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矩形 52"/>
          <p:cNvSpPr/>
          <p:nvPr/>
        </p:nvSpPr>
        <p:spPr>
          <a:xfrm>
            <a:off x="1350101" y="1826158"/>
            <a:ext cx="6563015" cy="769441"/>
          </a:xfrm>
          <a:prstGeom prst="rect">
            <a:avLst/>
          </a:prstGeom>
          <a:ln>
            <a:noFill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spc="50" dirty="0">
                <a:ln w="9525">
                  <a:solidFill>
                    <a:schemeClr val="bg1"/>
                  </a:solidFill>
                </a:ln>
                <a:solidFill>
                  <a:srgbClr val="F22E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引</a:t>
            </a:r>
            <a:r>
              <a:rPr lang="zh-CN" altLang="en-US" sz="4400" b="1" spc="50" dirty="0">
                <a:ln w="9525">
                  <a:solidFill>
                    <a:schemeClr val="bg1"/>
                  </a:solidFill>
                </a:ln>
                <a:solidFill>
                  <a:srgbClr val="F22E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领 </a:t>
            </a:r>
            <a:r>
              <a:rPr lang="en-US" altLang="zh-CN" sz="4400" b="1" spc="50" dirty="0" smtClean="0">
                <a:ln w="9525">
                  <a:solidFill>
                    <a:schemeClr val="bg1"/>
                  </a:solidFill>
                </a:ln>
                <a:solidFill>
                  <a:srgbClr val="F22E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4400" b="1" spc="50" dirty="0" smtClean="0">
                <a:ln w="9525">
                  <a:solidFill>
                    <a:schemeClr val="bg1"/>
                  </a:solidFill>
                </a:ln>
                <a:solidFill>
                  <a:srgbClr val="F22E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突围 </a:t>
            </a:r>
            <a:r>
              <a:rPr lang="en-US" altLang="zh-CN" sz="4400" b="1" spc="50" dirty="0">
                <a:ln w="9525">
                  <a:solidFill>
                    <a:schemeClr val="bg1"/>
                  </a:solidFill>
                </a:ln>
                <a:solidFill>
                  <a:srgbClr val="F22E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spc="50" dirty="0">
                <a:ln w="9525">
                  <a:solidFill>
                    <a:schemeClr val="bg1"/>
                  </a:solidFill>
                </a:ln>
                <a:solidFill>
                  <a:srgbClr val="F22E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创新 </a:t>
            </a:r>
            <a:r>
              <a:rPr lang="en-US" altLang="zh-CN" sz="4400" b="1" spc="50" dirty="0">
                <a:ln w="9525">
                  <a:solidFill>
                    <a:schemeClr val="bg1"/>
                  </a:solidFill>
                </a:ln>
                <a:solidFill>
                  <a:srgbClr val="F22E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spc="50" dirty="0">
                <a:ln w="9525">
                  <a:solidFill>
                    <a:schemeClr val="bg1"/>
                  </a:solidFill>
                </a:ln>
                <a:solidFill>
                  <a:srgbClr val="F22E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超越</a:t>
            </a:r>
          </a:p>
        </p:txBody>
      </p:sp>
      <p:sp>
        <p:nvSpPr>
          <p:cNvPr id="54" name="矩形 53"/>
          <p:cNvSpPr/>
          <p:nvPr/>
        </p:nvSpPr>
        <p:spPr>
          <a:xfrm>
            <a:off x="2270125" y="3013075"/>
            <a:ext cx="4592638" cy="40005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&gt;&gt; MBA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年度工作汇报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&lt;&lt;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2295525" y="2946400"/>
            <a:ext cx="4559300" cy="0"/>
          </a:xfrm>
          <a:prstGeom prst="line">
            <a:avLst/>
          </a:prstGeom>
          <a:ln w="1270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>
            <a:spLocks noChangeArrowheads="1"/>
          </p:cNvSpPr>
          <p:nvPr/>
        </p:nvSpPr>
        <p:spPr bwMode="auto">
          <a:xfrm>
            <a:off x="3347864" y="3723878"/>
            <a:ext cx="1864614" cy="86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  <a:spcBef>
                <a:spcPct val="20000"/>
              </a:spcBef>
            </a:pPr>
            <a:r>
              <a:rPr lang="zh-CN" altLang="en-US" sz="2000" b="1" dirty="0">
                <a:latin typeface="方正姚体"/>
                <a:ea typeface="方正姚体"/>
                <a:cs typeface="方正姚体"/>
              </a:rPr>
              <a:t>汇报人：周  玫</a:t>
            </a:r>
          </a:p>
          <a:p>
            <a:pPr algn="ctr">
              <a:lnSpc>
                <a:spcPct val="125000"/>
              </a:lnSpc>
              <a:spcBef>
                <a:spcPct val="20000"/>
              </a:spcBef>
            </a:pPr>
            <a:r>
              <a:rPr lang="en-US" altLang="zh-CN" sz="2000" b="1" dirty="0">
                <a:latin typeface="方正姚体"/>
                <a:ea typeface="方正姚体"/>
                <a:cs typeface="方正姚体"/>
              </a:rPr>
              <a:t>2015</a:t>
            </a:r>
            <a:r>
              <a:rPr lang="zh-CN" altLang="en-US" sz="2000" b="1" dirty="0">
                <a:latin typeface="方正姚体"/>
                <a:ea typeface="方正姚体"/>
                <a:cs typeface="方正姚体"/>
              </a:rPr>
              <a:t>年</a:t>
            </a:r>
            <a:r>
              <a:rPr lang="en-US" altLang="zh-CN" sz="2000" b="1" dirty="0">
                <a:latin typeface="方正姚体"/>
                <a:ea typeface="方正姚体"/>
                <a:cs typeface="方正姚体"/>
              </a:rPr>
              <a:t>1</a:t>
            </a:r>
            <a:r>
              <a:rPr lang="zh-CN" altLang="en-US" sz="2000" b="1" dirty="0" smtClean="0">
                <a:latin typeface="方正姚体"/>
                <a:ea typeface="方正姚体"/>
                <a:cs typeface="方正姚体"/>
              </a:rPr>
              <a:t>月</a:t>
            </a:r>
            <a:endParaRPr lang="zh-CN" altLang="en-US" sz="2000" b="1" dirty="0">
              <a:latin typeface="方正姚体"/>
              <a:ea typeface="方正姚体"/>
              <a:cs typeface="方正姚体"/>
            </a:endParaRPr>
          </a:p>
        </p:txBody>
      </p:sp>
      <p:cxnSp>
        <p:nvCxnSpPr>
          <p:cNvPr id="80" name="直接连接符 79"/>
          <p:cNvCxnSpPr/>
          <p:nvPr/>
        </p:nvCxnSpPr>
        <p:spPr>
          <a:xfrm>
            <a:off x="2295525" y="3471863"/>
            <a:ext cx="4560888" cy="0"/>
          </a:xfrm>
          <a:prstGeom prst="line">
            <a:avLst/>
          </a:prstGeom>
          <a:ln w="1270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Administrator\Desktop\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3419" y="-24853"/>
            <a:ext cx="2773362" cy="204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27025" y="190500"/>
            <a:ext cx="2722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二、以评促建，夯实基础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62" name="Rectangle 6"/>
          <p:cNvSpPr>
            <a:spLocks noChangeArrowheads="1"/>
          </p:cNvSpPr>
          <p:nvPr/>
        </p:nvSpPr>
        <p:spPr bwMode="auto">
          <a:xfrm>
            <a:off x="468313" y="915988"/>
            <a:ext cx="5472112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5000"/>
              </a:lnSpc>
            </a:pPr>
            <a:r>
              <a:rPr lang="en-US" altLang="zh-CN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、为迎接教育部、国务院学位办对我校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的合格评估，已完善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教育组织管理、教学管理等</a:t>
            </a:r>
            <a:r>
              <a:rPr lang="en-US" altLang="zh-CN">
                <a:solidFill>
                  <a:srgbClr val="680007"/>
                </a:solidFill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>
                <a:solidFill>
                  <a:srgbClr val="680007"/>
                </a:solidFill>
                <a:latin typeface="微软雅黑" pitchFamily="34" charset="-122"/>
                <a:ea typeface="微软雅黑" pitchFamily="34" charset="-122"/>
              </a:rPr>
              <a:t>项制度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，完成撰写、整理、装订成册等各类材料</a:t>
            </a:r>
            <a:r>
              <a:rPr lang="en-US" altLang="zh-CN">
                <a:solidFill>
                  <a:srgbClr val="680007"/>
                </a:solidFill>
                <a:latin typeface="微软雅黑" pitchFamily="34" charset="-122"/>
                <a:ea typeface="微软雅黑" pitchFamily="34" charset="-122"/>
              </a:rPr>
              <a:t>2000</a:t>
            </a:r>
            <a:r>
              <a:rPr lang="zh-CN" altLang="en-US">
                <a:solidFill>
                  <a:srgbClr val="680007"/>
                </a:solidFill>
                <a:latin typeface="微软雅黑" pitchFamily="34" charset="-122"/>
                <a:ea typeface="微软雅黑" pitchFamily="34" charset="-122"/>
              </a:rPr>
              <a:t>多份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 rot="457146">
            <a:off x="3702156" y="2462433"/>
            <a:ext cx="4240728" cy="2315158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gradFill>
              <a:gsLst>
                <a:gs pos="0">
                  <a:srgbClr val="FFC000"/>
                </a:gs>
                <a:gs pos="40040">
                  <a:schemeClr val="bg1"/>
                </a:gs>
                <a:gs pos="88000">
                  <a:srgbClr val="FF6600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27025" y="190500"/>
            <a:ext cx="2722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二、以评促建，夯实基础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7025" y="700088"/>
            <a:ext cx="8816975" cy="10795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pc="50" dirty="0" err="1">
                <a:ln w="11430"/>
                <a:latin typeface="微软雅黑" pitchFamily="34" charset="-122"/>
                <a:ea typeface="微软雅黑" pitchFamily="34" charset="-122"/>
              </a:rPr>
              <a:t>组织教改课题专家赴北京、广州、成都等地多所著名高校EMBA开展调研学习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pic>
        <p:nvPicPr>
          <p:cNvPr id="5" name="Picture 5" descr="14138557600005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3413125"/>
            <a:ext cx="2339975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14137773200158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413125"/>
            <a:ext cx="2376488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413777283500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413125"/>
            <a:ext cx="208915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1413856282156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2650"/>
            <a:ext cx="2411413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206500"/>
            <a:ext cx="3103563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0925" y="1203325"/>
            <a:ext cx="2720975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236663" y="2874963"/>
            <a:ext cx="23050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中国人民大学调研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95288" y="4803775"/>
            <a:ext cx="1728787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中山大学调研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800600" y="2925763"/>
            <a:ext cx="2160588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华南理工大学调研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4787900" y="4803775"/>
            <a:ext cx="2087563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西南财经大学调研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092950" y="4803775"/>
            <a:ext cx="20510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北京科技大学调研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771775" y="4803775"/>
            <a:ext cx="1800225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四川大学调研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580565" y="1078216"/>
            <a:ext cx="8023883" cy="2682255"/>
          </a:xfrm>
          <a:custGeom>
            <a:avLst/>
            <a:gdLst>
              <a:gd name="connsiteX0" fmla="*/ 2076450 w 7210425"/>
              <a:gd name="connsiteY0" fmla="*/ 0 h 3076575"/>
              <a:gd name="connsiteX1" fmla="*/ 7210425 w 7210425"/>
              <a:gd name="connsiteY1" fmla="*/ 0 h 3076575"/>
              <a:gd name="connsiteX2" fmla="*/ 7210425 w 7210425"/>
              <a:gd name="connsiteY2" fmla="*/ 3076575 h 3076575"/>
              <a:gd name="connsiteX3" fmla="*/ 0 w 7210425"/>
              <a:gd name="connsiteY3" fmla="*/ 3076575 h 3076575"/>
              <a:gd name="connsiteX4" fmla="*/ 0 w 7210425"/>
              <a:gd name="connsiteY4" fmla="*/ 228600 h 3076575"/>
              <a:gd name="connsiteX5" fmla="*/ 333375 w 7210425"/>
              <a:gd name="connsiteY5" fmla="*/ 228600 h 30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0425" h="3076575">
                <a:moveTo>
                  <a:pt x="2076450" y="0"/>
                </a:moveTo>
                <a:lnTo>
                  <a:pt x="7210425" y="0"/>
                </a:lnTo>
                <a:lnTo>
                  <a:pt x="7210425" y="3076575"/>
                </a:lnTo>
                <a:lnTo>
                  <a:pt x="0" y="3076575"/>
                </a:lnTo>
                <a:lnTo>
                  <a:pt x="0" y="228600"/>
                </a:lnTo>
                <a:lnTo>
                  <a:pt x="333375" y="228600"/>
                </a:lnTo>
              </a:path>
            </a:pathLst>
          </a:custGeom>
          <a:noFill/>
          <a:ln>
            <a:gradFill>
              <a:gsLst>
                <a:gs pos="40000">
                  <a:srgbClr val="FFF200"/>
                </a:gs>
                <a:gs pos="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7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 rot="20718675">
            <a:off x="343196" y="2876067"/>
            <a:ext cx="2204436" cy="1468405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gradFill>
              <a:gsLst>
                <a:gs pos="0">
                  <a:srgbClr val="FFF200"/>
                </a:gs>
                <a:gs pos="40040">
                  <a:schemeClr val="bg1"/>
                </a:gs>
                <a:gs pos="88000">
                  <a:srgbClr val="FFC000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005283" y="943148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n w="6350">
                  <a:noFill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校企合作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4888" y="1474788"/>
            <a:ext cx="6553200" cy="657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引入私人董事会，丰富“诊学”内涵，为EMBA校友企业提供深度诊断咨询服务，拓展校企合作新途径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2946437" y="2431315"/>
            <a:ext cx="3441014" cy="1935570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gradFill>
              <a:gsLst>
                <a:gs pos="0">
                  <a:srgbClr val="FFC000"/>
                </a:gs>
                <a:gs pos="40040">
                  <a:schemeClr val="bg1"/>
                </a:gs>
                <a:gs pos="88000">
                  <a:srgbClr val="FF6600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  <a:extLst/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27025" y="190500"/>
            <a:ext cx="2722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二、以评促建，夯实基础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 rot="834713">
            <a:off x="6530207" y="2791074"/>
            <a:ext cx="2185117" cy="1454097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gradFill>
              <a:gsLst>
                <a:gs pos="0">
                  <a:srgbClr val="FFF200"/>
                </a:gs>
                <a:gs pos="40040">
                  <a:schemeClr val="bg1"/>
                </a:gs>
                <a:gs pos="88000">
                  <a:srgbClr val="FFC000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  <a:extLst/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724275" y="4633913"/>
            <a:ext cx="1728788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EMBA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走进腾讯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22300" y="4576763"/>
            <a:ext cx="2447925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EMBA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走进济民可信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516688" y="4605338"/>
            <a:ext cx="2447925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EMBA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走进中再生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79388" y="841375"/>
            <a:ext cx="7416800" cy="6477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、加强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EMBA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办学硬件建设，营造良好的教学环境。</a:t>
            </a:r>
          </a:p>
        </p:txBody>
      </p:sp>
      <p:sp>
        <p:nvSpPr>
          <p:cNvPr id="44035" name="矩形 5"/>
          <p:cNvSpPr>
            <a:spLocks noChangeArrowheads="1"/>
          </p:cNvSpPr>
          <p:nvPr/>
        </p:nvSpPr>
        <p:spPr bwMode="auto">
          <a:xfrm>
            <a:off x="327025" y="190500"/>
            <a:ext cx="2722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二、以评促建，夯实基础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图片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797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三、资源整合，跨界发展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68313" y="690563"/>
            <a:ext cx="71913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、打造教学实践基地，与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多家企业签订了教学实践基地协议，为校企业合作、产学研一体化、本土案例库建设搭建新的平台。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08150"/>
            <a:ext cx="5184775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14187981241951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708150"/>
            <a:ext cx="528955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150631272038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三、资源整合，跨界发展</a:t>
            </a:r>
          </a:p>
        </p:txBody>
      </p:sp>
      <p:sp>
        <p:nvSpPr>
          <p:cNvPr id="3" name="矩形 2"/>
          <p:cNvSpPr/>
          <p:nvPr/>
        </p:nvSpPr>
        <p:spPr>
          <a:xfrm>
            <a:off x="611188" y="690563"/>
            <a:ext cx="7416800" cy="784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2、积极筹备组队参加全国商学院EMBA第十届戈壁挑战赛，加强院校EMBA同学之间的交流。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三、资源整合，跨界发展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68313" y="690563"/>
            <a:ext cx="71913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3000"/>
              </a:lnSpc>
            </a:pPr>
            <a:r>
              <a:rPr lang="en-US" altLang="zh-CN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、组织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同学开展了赴上海自贸区、苏州物流园、小蓝工业园校友企业等系列学习考察活动。</a:t>
            </a:r>
          </a:p>
        </p:txBody>
      </p:sp>
      <p:pic>
        <p:nvPicPr>
          <p:cNvPr id="4" name="Picture 4" descr="14138733990624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08150"/>
            <a:ext cx="3163888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14138736224842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074863"/>
            <a:ext cx="331311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5288" y="4024313"/>
            <a:ext cx="4176712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校友赴上海自贸区学习考察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76825" y="4619625"/>
            <a:ext cx="40322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赴苏州校友企业学参观考察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三、资源整合，跨界发展</a:t>
            </a:r>
          </a:p>
        </p:txBody>
      </p:sp>
      <p:sp>
        <p:nvSpPr>
          <p:cNvPr id="5" name="矩形 4"/>
          <p:cNvSpPr/>
          <p:nvPr/>
        </p:nvSpPr>
        <p:spPr>
          <a:xfrm>
            <a:off x="468313" y="690563"/>
            <a:ext cx="7191375" cy="784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、通过召开中美教学管理研讨会和举办团队沟通与建设课程，创新中美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MBA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北京、上海、深圳三地教学管理和学员沟通机制。</a:t>
            </a:r>
          </a:p>
        </p:txBody>
      </p:sp>
      <p:pic>
        <p:nvPicPr>
          <p:cNvPr id="9" name="Picture 4" descr="14138728404684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684338"/>
            <a:ext cx="4392612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47888" y="4198938"/>
            <a:ext cx="3240087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中美教学管理研讨会</a:t>
            </a:r>
            <a:endParaRPr lang="en-US" altLang="zh-CN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楷体_GB2312" pitchFamily="49" charset="-122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75463" y="1433513"/>
            <a:ext cx="504825" cy="3416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中美三地学员团队沟通课程</a:t>
            </a:r>
            <a:endParaRPr lang="en-US" altLang="zh-CN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楷体_GB2312" pitchFamily="49" charset="-122"/>
            </a:endParaRPr>
          </a:p>
        </p:txBody>
      </p:sp>
      <p:pic>
        <p:nvPicPr>
          <p:cNvPr id="8" name="Picture 3" descr="1413872516859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635125"/>
            <a:ext cx="4905375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58888" y="1343025"/>
            <a:ext cx="1338262" cy="1428750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椭圆 1"/>
          <p:cNvSpPr/>
          <p:nvPr/>
        </p:nvSpPr>
        <p:spPr>
          <a:xfrm>
            <a:off x="2795588" y="1357313"/>
            <a:ext cx="1336675" cy="1430337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1046163" y="411163"/>
            <a:ext cx="2843212" cy="671512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593850" y="485775"/>
            <a:ext cx="1620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F100"/>
                </a:solidFill>
                <a:latin typeface="微软雅黑" pitchFamily="34" charset="-122"/>
                <a:ea typeface="微软雅黑" pitchFamily="34" charset="-122"/>
              </a:rPr>
              <a:t>汇报提纲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7675" y="1336675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FF00"/>
                </a:solidFill>
                <a:latin typeface="Calibri" pitchFamily="34" charset="0"/>
              </a:rPr>
              <a:t>01</a:t>
            </a:r>
            <a:endParaRPr lang="zh-CN" altLang="en-US" sz="28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203575" y="13589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Calibri" pitchFamily="34" charset="0"/>
              </a:rPr>
              <a:t>02</a:t>
            </a:r>
            <a:endParaRPr lang="zh-CN" altLang="en-US" sz="2800" b="1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689100" y="1841500"/>
            <a:ext cx="579438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3203575" y="1830388"/>
            <a:ext cx="579438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403350" y="1841500"/>
            <a:ext cx="14001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顶层设计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476375" y="2200275"/>
            <a:ext cx="1333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战略引领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074988" y="1808163"/>
            <a:ext cx="10572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以评促建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074988" y="2166938"/>
            <a:ext cx="12287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夯实基础</a:t>
            </a:r>
          </a:p>
        </p:txBody>
      </p:sp>
      <p:sp>
        <p:nvSpPr>
          <p:cNvPr id="33" name="椭圆 1"/>
          <p:cNvSpPr/>
          <p:nvPr/>
        </p:nvSpPr>
        <p:spPr>
          <a:xfrm>
            <a:off x="4389438" y="1331913"/>
            <a:ext cx="1338262" cy="1430337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椭圆 1"/>
          <p:cNvSpPr/>
          <p:nvPr/>
        </p:nvSpPr>
        <p:spPr>
          <a:xfrm>
            <a:off x="6035675" y="1346200"/>
            <a:ext cx="1336675" cy="1430338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848225" y="1325563"/>
            <a:ext cx="549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FF00"/>
                </a:solidFill>
                <a:latin typeface="Calibri" pitchFamily="34" charset="0"/>
              </a:rPr>
              <a:t>03</a:t>
            </a:r>
            <a:endParaRPr lang="zh-CN" altLang="en-US" sz="28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443663" y="1349375"/>
            <a:ext cx="762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Calibri" pitchFamily="34" charset="0"/>
              </a:rPr>
              <a:t>04</a:t>
            </a:r>
            <a:endParaRPr lang="zh-CN" altLang="en-US" sz="2800" b="1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4818063" y="1830388"/>
            <a:ext cx="57943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6443663" y="1819275"/>
            <a:ext cx="57943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533900" y="1830388"/>
            <a:ext cx="1117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资源整合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605338" y="2190750"/>
            <a:ext cx="974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搭建平台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261100" y="1797050"/>
            <a:ext cx="133508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顺势而行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6315075" y="2157413"/>
            <a:ext cx="1228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困境突围</a:t>
            </a:r>
          </a:p>
        </p:txBody>
      </p:sp>
      <p:sp>
        <p:nvSpPr>
          <p:cNvPr id="59" name="椭圆 1"/>
          <p:cNvSpPr/>
          <p:nvPr/>
        </p:nvSpPr>
        <p:spPr>
          <a:xfrm>
            <a:off x="1258888" y="3076575"/>
            <a:ext cx="1338262" cy="1428750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0" name="椭圆 1"/>
          <p:cNvSpPr/>
          <p:nvPr/>
        </p:nvSpPr>
        <p:spPr>
          <a:xfrm>
            <a:off x="2795588" y="3090863"/>
            <a:ext cx="1336675" cy="1430337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717675" y="3070225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FF00"/>
                </a:solidFill>
                <a:latin typeface="Calibri" pitchFamily="34" charset="0"/>
              </a:rPr>
              <a:t>05</a:t>
            </a:r>
            <a:endParaRPr lang="zh-CN" altLang="en-US" sz="28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203575" y="309245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Calibri" pitchFamily="34" charset="0"/>
              </a:rPr>
              <a:t>06</a:t>
            </a:r>
            <a:endParaRPr lang="zh-CN" altLang="en-US" sz="2800" b="1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63" name="直接连接符 62"/>
          <p:cNvCxnSpPr/>
          <p:nvPr/>
        </p:nvCxnSpPr>
        <p:spPr>
          <a:xfrm>
            <a:off x="1689100" y="3575050"/>
            <a:ext cx="579438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3203575" y="3563938"/>
            <a:ext cx="579438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403350" y="3575050"/>
            <a:ext cx="14001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合作办学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1476375" y="3933825"/>
            <a:ext cx="1333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再创佳绩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3021013" y="3541713"/>
            <a:ext cx="1335087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文化营造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074988" y="3900488"/>
            <a:ext cx="1228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提升品牌</a:t>
            </a:r>
          </a:p>
        </p:txBody>
      </p:sp>
      <p:sp>
        <p:nvSpPr>
          <p:cNvPr id="69" name="椭圆 1"/>
          <p:cNvSpPr/>
          <p:nvPr/>
        </p:nvSpPr>
        <p:spPr>
          <a:xfrm>
            <a:off x="4389438" y="3065463"/>
            <a:ext cx="1338262" cy="1430337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0" name="椭圆 1"/>
          <p:cNvSpPr/>
          <p:nvPr/>
        </p:nvSpPr>
        <p:spPr>
          <a:xfrm>
            <a:off x="6035675" y="3079750"/>
            <a:ext cx="1336675" cy="1430338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4848225" y="3059113"/>
            <a:ext cx="549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FF00"/>
                </a:solidFill>
                <a:latin typeface="Calibri" pitchFamily="34" charset="0"/>
              </a:rPr>
              <a:t>07</a:t>
            </a:r>
            <a:endParaRPr lang="zh-CN" altLang="en-US" sz="28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43663" y="3082925"/>
            <a:ext cx="762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Calibri" pitchFamily="34" charset="0"/>
              </a:rPr>
              <a:t>08</a:t>
            </a:r>
            <a:endParaRPr lang="zh-CN" altLang="en-US" sz="2800" b="1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4818063" y="3563938"/>
            <a:ext cx="57943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6443663" y="3552825"/>
            <a:ext cx="57943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4533900" y="3563938"/>
            <a:ext cx="11938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传递智慧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4605338" y="3924300"/>
            <a:ext cx="974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服务社会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6261100" y="3530600"/>
            <a:ext cx="133508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党建综治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6315075" y="3889375"/>
            <a:ext cx="1228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平安和谐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4" grpId="0" animBg="1"/>
      <p:bldP spid="37" grpId="0"/>
      <p:bldP spid="5" grpId="0"/>
      <p:bldP spid="38" grpId="0"/>
      <p:bldP spid="44" grpId="0"/>
      <p:bldP spid="48" grpId="0"/>
      <p:bldP spid="50" grpId="0"/>
      <p:bldP spid="51" grpId="0"/>
      <p:bldP spid="33" grpId="0" animBg="1"/>
      <p:bldP spid="34" grpId="0" animBg="1"/>
      <p:bldP spid="35" grpId="0"/>
      <p:bldP spid="45" grpId="0"/>
      <p:bldP spid="49" grpId="0"/>
      <p:bldP spid="56" grpId="0"/>
      <p:bldP spid="57" grpId="0"/>
      <p:bldP spid="58" grpId="0"/>
      <p:bldP spid="59" grpId="0" animBg="1"/>
      <p:bldP spid="60" grpId="0" animBg="1"/>
      <p:bldP spid="61" grpId="0"/>
      <p:bldP spid="62" grpId="0"/>
      <p:bldP spid="65" grpId="0"/>
      <p:bldP spid="66" grpId="0"/>
      <p:bldP spid="67" grpId="0"/>
      <p:bldP spid="68" grpId="0"/>
      <p:bldP spid="69" grpId="0" animBg="1"/>
      <p:bldP spid="70" grpId="0" animBg="1"/>
      <p:bldP spid="71" grpId="0"/>
      <p:bldP spid="72" grpId="0"/>
      <p:bldP spid="75" grpId="0"/>
      <p:bldP spid="76" grpId="0"/>
      <p:bldP spid="77" grpId="0"/>
      <p:bldP spid="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5824624677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144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三、资源整合，跨界发展</a:t>
            </a:r>
          </a:p>
        </p:txBody>
      </p:sp>
      <p:sp>
        <p:nvSpPr>
          <p:cNvPr id="3" name="矩形 2"/>
          <p:cNvSpPr/>
          <p:nvPr/>
        </p:nvSpPr>
        <p:spPr>
          <a:xfrm>
            <a:off x="468313" y="690563"/>
            <a:ext cx="7559675" cy="433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与工商管理学院联合举办第三届校友企业应届毕业生专场招聘会。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江西财经大学“总裁校友林”捐赠仪式隆重举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三、资源整合，跨界发展</a:t>
            </a:r>
          </a:p>
        </p:txBody>
      </p:sp>
      <p:sp>
        <p:nvSpPr>
          <p:cNvPr id="3" name="矩形 2"/>
          <p:cNvSpPr/>
          <p:nvPr/>
        </p:nvSpPr>
        <p:spPr>
          <a:xfrm>
            <a:off x="360363" y="690563"/>
            <a:ext cx="7561262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pc="50" dirty="0" smtClean="0">
                <a:ln w="11430"/>
                <a:latin typeface="微软雅黑" pitchFamily="34" charset="-122"/>
                <a:ea typeface="微软雅黑" pitchFamily="34" charset="-122"/>
              </a:rPr>
              <a:t>与后勤处合作启动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总裁校友林建设，组织和引导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总裁学员及校友捐树造林，通过植树美化校园活动传递校友情。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187450" y="3638550"/>
            <a:ext cx="3527425" cy="1189038"/>
            <a:chOff x="0" y="0"/>
            <a:chExt cx="4236496" cy="1427243"/>
          </a:xfrm>
        </p:grpSpPr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0" y="638069"/>
              <a:ext cx="4236496" cy="770580"/>
            </a:xfrm>
            <a:custGeom>
              <a:avLst/>
              <a:gdLst>
                <a:gd name="T0" fmla="*/ 10013 w 10013"/>
                <a:gd name="T1" fmla="*/ 4487 h 10091"/>
                <a:gd name="T2" fmla="*/ 8648 w 10013"/>
                <a:gd name="T3" fmla="*/ 7634 h 10091"/>
                <a:gd name="T4" fmla="*/ 3134 w 10013"/>
                <a:gd name="T5" fmla="*/ 6553 h 10091"/>
                <a:gd name="T6" fmla="*/ 3595 w 10013"/>
                <a:gd name="T7" fmla="*/ 8814 h 10091"/>
                <a:gd name="T8" fmla="*/ 14 w 10013"/>
                <a:gd name="T9" fmla="*/ 10091 h 10091"/>
                <a:gd name="T10" fmla="*/ 33 w 10013"/>
                <a:gd name="T11" fmla="*/ 6434 h 10091"/>
                <a:gd name="T12" fmla="*/ 2230 w 10013"/>
                <a:gd name="T13" fmla="*/ 3408 h 10091"/>
                <a:gd name="T14" fmla="*/ 10013 w 10013"/>
                <a:gd name="T15" fmla="*/ 4487 h 10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13" h="10091">
                  <a:moveTo>
                    <a:pt x="10013" y="4487"/>
                  </a:moveTo>
                  <a:lnTo>
                    <a:pt x="8648" y="7634"/>
                  </a:lnTo>
                  <a:cubicBezTo>
                    <a:pt x="8648" y="7634"/>
                    <a:pt x="6432" y="1047"/>
                    <a:pt x="3134" y="6553"/>
                  </a:cubicBezTo>
                  <a:cubicBezTo>
                    <a:pt x="3288" y="7306"/>
                    <a:pt x="3441" y="8061"/>
                    <a:pt x="3595" y="8814"/>
                  </a:cubicBezTo>
                  <a:cubicBezTo>
                    <a:pt x="14" y="10091"/>
                    <a:pt x="643" y="9828"/>
                    <a:pt x="14" y="10091"/>
                  </a:cubicBezTo>
                  <a:cubicBezTo>
                    <a:pt x="-25" y="10107"/>
                    <a:pt x="33" y="6434"/>
                    <a:pt x="33" y="6434"/>
                  </a:cubicBezTo>
                  <a:cubicBezTo>
                    <a:pt x="815" y="5817"/>
                    <a:pt x="567" y="3733"/>
                    <a:pt x="2230" y="3408"/>
                  </a:cubicBezTo>
                  <a:cubicBezTo>
                    <a:pt x="3893" y="3083"/>
                    <a:pt x="6113" y="-4751"/>
                    <a:pt x="10013" y="448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A0000"/>
                </a:gs>
                <a:gs pos="100000">
                  <a:srgbClr val="9A0000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  <a:scene3d>
              <a:camera prst="perspectiveFront" fov="5100000">
                <a:rot lat="0" lon="0" rev="0"/>
              </a:camera>
              <a:lightRig rig="threePt" dir="t">
                <a:rot lat="0" lon="0" rev="0"/>
              </a:lightRig>
            </a:scene3d>
            <a:sp3d prstMaterial="plastic">
              <a:bevelT w="0" h="0" prst="divot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5501" y="0"/>
              <a:ext cx="4230688" cy="1133475"/>
            </a:xfrm>
            <a:custGeom>
              <a:avLst/>
              <a:gdLst>
                <a:gd name="T0" fmla="*/ 1128 w 1128"/>
                <a:gd name="T1" fmla="*/ 188 h 302"/>
                <a:gd name="T2" fmla="*/ 974 w 1128"/>
                <a:gd name="T3" fmla="*/ 252 h 302"/>
                <a:gd name="T4" fmla="*/ 352 w 1128"/>
                <a:gd name="T5" fmla="*/ 230 h 302"/>
                <a:gd name="T6" fmla="*/ 404 w 1128"/>
                <a:gd name="T7" fmla="*/ 276 h 302"/>
                <a:gd name="T8" fmla="*/ 0 w 1128"/>
                <a:gd name="T9" fmla="*/ 302 h 302"/>
                <a:gd name="T10" fmla="*/ 200 w 1128"/>
                <a:gd name="T11" fmla="*/ 128 h 302"/>
                <a:gd name="T12" fmla="*/ 250 w 1128"/>
                <a:gd name="T13" fmla="*/ 166 h 302"/>
                <a:gd name="T14" fmla="*/ 1128 w 1128"/>
                <a:gd name="T15" fmla="*/ 18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8" h="302">
                  <a:moveTo>
                    <a:pt x="1128" y="188"/>
                  </a:moveTo>
                  <a:cubicBezTo>
                    <a:pt x="974" y="252"/>
                    <a:pt x="974" y="252"/>
                    <a:pt x="974" y="252"/>
                  </a:cubicBezTo>
                  <a:cubicBezTo>
                    <a:pt x="974" y="252"/>
                    <a:pt x="724" y="118"/>
                    <a:pt x="352" y="230"/>
                  </a:cubicBezTo>
                  <a:cubicBezTo>
                    <a:pt x="404" y="276"/>
                    <a:pt x="404" y="276"/>
                    <a:pt x="404" y="276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50" y="166"/>
                    <a:pt x="250" y="166"/>
                    <a:pt x="250" y="166"/>
                  </a:cubicBezTo>
                  <a:cubicBezTo>
                    <a:pt x="250" y="166"/>
                    <a:pt x="688" y="0"/>
                    <a:pt x="1128" y="18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  <a:scene3d>
              <a:camera prst="perspectiveFront" fov="5100000">
                <a:rot lat="0" lon="0" rev="0"/>
              </a:camera>
              <a:lightRig rig="threePt" dir="t">
                <a:rot lat="0" lon="0" rev="0"/>
              </a:lightRig>
            </a:scene3d>
            <a:sp3d prstMaterial="plastic">
              <a:bevelT w="0" h="0" prst="divot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7" name="任意多边形 7"/>
            <p:cNvSpPr>
              <a:spLocks/>
            </p:cNvSpPr>
            <p:nvPr/>
          </p:nvSpPr>
          <p:spPr bwMode="auto">
            <a:xfrm>
              <a:off x="5501" y="1036179"/>
              <a:ext cx="1504411" cy="391064"/>
            </a:xfrm>
            <a:custGeom>
              <a:avLst/>
              <a:gdLst>
                <a:gd name="T0" fmla="*/ 1518249 w 1518249"/>
                <a:gd name="T1" fmla="*/ 0 h 391064"/>
                <a:gd name="T2" fmla="*/ 1518249 w 1518249"/>
                <a:gd name="T3" fmla="*/ 276045 h 391064"/>
                <a:gd name="T4" fmla="*/ 0 w 1518249"/>
                <a:gd name="T5" fmla="*/ 391064 h 391064"/>
                <a:gd name="T6" fmla="*/ 0 w 1518249"/>
                <a:gd name="T7" fmla="*/ 97766 h 391064"/>
                <a:gd name="T8" fmla="*/ 1518249 w 1518249"/>
                <a:gd name="T9" fmla="*/ 0 h 39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8249" h="391064">
                  <a:moveTo>
                    <a:pt x="1518249" y="0"/>
                  </a:moveTo>
                  <a:lnTo>
                    <a:pt x="1518249" y="276045"/>
                  </a:lnTo>
                  <a:lnTo>
                    <a:pt x="0" y="391064"/>
                  </a:lnTo>
                  <a:lnTo>
                    <a:pt x="0" y="97766"/>
                  </a:lnTo>
                  <a:lnTo>
                    <a:pt x="151824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  <a:scene3d>
              <a:camera prst="perspectiveFront" fov="5100000">
                <a:rot lat="0" lon="0" rev="0"/>
              </a:camera>
              <a:lightRig rig="threePt" dir="t">
                <a:rot lat="0" lon="0" rev="0"/>
              </a:lightRig>
            </a:scene3d>
            <a:sp3d prstMaterial="plastic">
              <a:bevelT w="0" h="0" prst="divot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8" name="任意多边形 8"/>
            <p:cNvSpPr>
              <a:spLocks/>
            </p:cNvSpPr>
            <p:nvPr/>
          </p:nvSpPr>
          <p:spPr bwMode="auto">
            <a:xfrm>
              <a:off x="3666516" y="714126"/>
              <a:ext cx="557841" cy="500332"/>
            </a:xfrm>
            <a:custGeom>
              <a:avLst/>
              <a:gdLst>
                <a:gd name="T0" fmla="*/ 0 w 557841"/>
                <a:gd name="T1" fmla="*/ 230038 h 500332"/>
                <a:gd name="T2" fmla="*/ 0 w 557841"/>
                <a:gd name="T3" fmla="*/ 500332 h 500332"/>
                <a:gd name="T4" fmla="*/ 557841 w 557841"/>
                <a:gd name="T5" fmla="*/ 276045 h 500332"/>
                <a:gd name="T6" fmla="*/ 557841 w 557841"/>
                <a:gd name="T7" fmla="*/ 0 h 500332"/>
                <a:gd name="T8" fmla="*/ 0 w 557841"/>
                <a:gd name="T9" fmla="*/ 230038 h 500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7841" h="500332">
                  <a:moveTo>
                    <a:pt x="0" y="230038"/>
                  </a:moveTo>
                  <a:lnTo>
                    <a:pt x="0" y="500332"/>
                  </a:lnTo>
                  <a:lnTo>
                    <a:pt x="557841" y="276045"/>
                  </a:lnTo>
                  <a:lnTo>
                    <a:pt x="557841" y="0"/>
                  </a:lnTo>
                  <a:lnTo>
                    <a:pt x="0" y="23003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A0000"/>
                </a:gs>
                <a:gs pos="100000">
                  <a:srgbClr val="C00000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  <a:scene3d>
              <a:camera prst="perspectiveFront" fov="5100000">
                <a:rot lat="0" lon="0" rev="0"/>
              </a:camera>
              <a:lightRig rig="threePt" dir="t">
                <a:rot lat="0" lon="0" rev="0"/>
              </a:lightRig>
            </a:scene3d>
            <a:sp3d prstMaterial="plastic">
              <a:bevelT w="0" h="0" prst="divot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itchFamily="34" charset="-122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4389438" y="4173538"/>
            <a:ext cx="3286125" cy="919162"/>
            <a:chOff x="0" y="0"/>
            <a:chExt cx="4230687" cy="1183415"/>
          </a:xfrm>
        </p:grpSpPr>
        <p:sp>
          <p:nvSpPr>
            <p:cNvPr id="10" name="任意多边形 10"/>
            <p:cNvSpPr>
              <a:spLocks/>
            </p:cNvSpPr>
            <p:nvPr/>
          </p:nvSpPr>
          <p:spPr bwMode="auto">
            <a:xfrm>
              <a:off x="2741168" y="90732"/>
              <a:ext cx="291830" cy="552476"/>
            </a:xfrm>
            <a:custGeom>
              <a:avLst/>
              <a:gdLst>
                <a:gd name="T0" fmla="*/ 0 w 291830"/>
                <a:gd name="T1" fmla="*/ 0 h 476655"/>
                <a:gd name="T2" fmla="*/ 9728 w 291830"/>
                <a:gd name="T3" fmla="*/ 345332 h 476655"/>
                <a:gd name="T4" fmla="*/ 291830 w 291830"/>
                <a:gd name="T5" fmla="*/ 476655 h 476655"/>
                <a:gd name="T6" fmla="*/ 282102 w 291830"/>
                <a:gd name="T7" fmla="*/ 136187 h 476655"/>
                <a:gd name="T8" fmla="*/ 0 w 291830"/>
                <a:gd name="T9" fmla="*/ 0 h 476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830" h="476655">
                  <a:moveTo>
                    <a:pt x="0" y="0"/>
                  </a:moveTo>
                  <a:lnTo>
                    <a:pt x="9728" y="345332"/>
                  </a:lnTo>
                  <a:lnTo>
                    <a:pt x="291830" y="476655"/>
                  </a:lnTo>
                  <a:lnTo>
                    <a:pt x="282102" y="136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  <a:scene3d>
              <a:camera prst="perspectiveFront" fov="5100000">
                <a:rot lat="0" lon="0" rev="0"/>
              </a:camera>
              <a:lightRig rig="threePt" dir="t">
                <a:rot lat="0" lon="0" rev="0"/>
              </a:lightRig>
            </a:scene3d>
            <a:sp3d prstMaterial="plastic">
              <a:bevelT w="0" h="0" prst="divot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0" y="0"/>
              <a:ext cx="4230687" cy="1183415"/>
            </a:xfrm>
            <a:custGeom>
              <a:avLst/>
              <a:gdLst>
                <a:gd name="T0" fmla="*/ 0 w 10000"/>
                <a:gd name="T1" fmla="*/ 3269 h 10032"/>
                <a:gd name="T2" fmla="*/ 10 w 10000"/>
                <a:gd name="T3" fmla="*/ 6374 h 10032"/>
                <a:gd name="T4" fmla="*/ 3606 w 10000"/>
                <a:gd name="T5" fmla="*/ 9987 h 10032"/>
                <a:gd name="T6" fmla="*/ 8454 w 10000"/>
                <a:gd name="T7" fmla="*/ 7378 h 10032"/>
                <a:gd name="T8" fmla="*/ 9132 w 10000"/>
                <a:gd name="T9" fmla="*/ 8524 h 10032"/>
                <a:gd name="T10" fmla="*/ 9980 w 10000"/>
                <a:gd name="T11" fmla="*/ 3064 h 10032"/>
                <a:gd name="T12" fmla="*/ 10000 w 10000"/>
                <a:gd name="T13" fmla="*/ 1 h 10032"/>
                <a:gd name="T14" fmla="*/ 6467 w 10000"/>
                <a:gd name="T15" fmla="*/ 3621 h 10032"/>
                <a:gd name="T16" fmla="*/ 7093 w 10000"/>
                <a:gd name="T17" fmla="*/ 4958 h 10032"/>
                <a:gd name="T18" fmla="*/ 4447 w 10000"/>
                <a:gd name="T19" fmla="*/ 6423 h 10032"/>
                <a:gd name="T20" fmla="*/ 0 w 10000"/>
                <a:gd name="T21" fmla="*/ 3269 h 10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00" h="10032">
                  <a:moveTo>
                    <a:pt x="0" y="3269"/>
                  </a:moveTo>
                  <a:cubicBezTo>
                    <a:pt x="1" y="6347"/>
                    <a:pt x="1" y="6368"/>
                    <a:pt x="10" y="6374"/>
                  </a:cubicBezTo>
                  <a:cubicBezTo>
                    <a:pt x="19" y="6381"/>
                    <a:pt x="1705" y="9655"/>
                    <a:pt x="3606" y="9987"/>
                  </a:cubicBezTo>
                  <a:cubicBezTo>
                    <a:pt x="5507" y="10319"/>
                    <a:pt x="7450" y="8778"/>
                    <a:pt x="8454" y="7378"/>
                  </a:cubicBezTo>
                  <a:cubicBezTo>
                    <a:pt x="8680" y="7760"/>
                    <a:pt x="9132" y="8588"/>
                    <a:pt x="9132" y="8524"/>
                  </a:cubicBezTo>
                  <a:cubicBezTo>
                    <a:pt x="9132" y="8504"/>
                    <a:pt x="9660" y="5206"/>
                    <a:pt x="9980" y="3064"/>
                  </a:cubicBezTo>
                  <a:cubicBezTo>
                    <a:pt x="9983" y="3045"/>
                    <a:pt x="10001" y="-50"/>
                    <a:pt x="10000" y="1"/>
                  </a:cubicBezTo>
                  <a:cubicBezTo>
                    <a:pt x="8822" y="1208"/>
                    <a:pt x="6951" y="2795"/>
                    <a:pt x="6467" y="3621"/>
                  </a:cubicBezTo>
                  <a:cubicBezTo>
                    <a:pt x="5983" y="4448"/>
                    <a:pt x="6885" y="4513"/>
                    <a:pt x="7093" y="4958"/>
                  </a:cubicBezTo>
                  <a:cubicBezTo>
                    <a:pt x="7093" y="4958"/>
                    <a:pt x="5628" y="6706"/>
                    <a:pt x="4447" y="6423"/>
                  </a:cubicBezTo>
                  <a:cubicBezTo>
                    <a:pt x="3264" y="6142"/>
                    <a:pt x="876" y="4988"/>
                    <a:pt x="0" y="32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A0000"/>
                </a:gs>
                <a:gs pos="100000">
                  <a:srgbClr val="9A0000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  <a:scene3d>
              <a:camera prst="perspectiveFront" fov="5100000">
                <a:rot lat="0" lon="0" rev="0"/>
              </a:camera>
              <a:lightRig rig="threePt" dir="t">
                <a:rot lat="0" lon="0" rev="0"/>
              </a:lightRig>
            </a:scene3d>
            <a:sp3d prstMaterial="plastic">
              <a:bevelT w="0" h="0" prst="divot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0" y="0"/>
              <a:ext cx="4230687" cy="863599"/>
            </a:xfrm>
            <a:custGeom>
              <a:avLst/>
              <a:gdLst>
                <a:gd name="T0" fmla="*/ 160 w 1128"/>
                <a:gd name="T1" fmla="*/ 42 h 230"/>
                <a:gd name="T2" fmla="*/ 0 w 1128"/>
                <a:gd name="T3" fmla="*/ 104 h 230"/>
                <a:gd name="T4" fmla="*/ 410 w 1128"/>
                <a:gd name="T5" fmla="*/ 224 h 230"/>
                <a:gd name="T6" fmla="*/ 952 w 1128"/>
                <a:gd name="T7" fmla="*/ 142 h 230"/>
                <a:gd name="T8" fmla="*/ 1028 w 1128"/>
                <a:gd name="T9" fmla="*/ 178 h 230"/>
                <a:gd name="T10" fmla="*/ 1128 w 1128"/>
                <a:gd name="T11" fmla="*/ 0 h 230"/>
                <a:gd name="T12" fmla="*/ 730 w 1128"/>
                <a:gd name="T13" fmla="*/ 24 h 230"/>
                <a:gd name="T14" fmla="*/ 800 w 1128"/>
                <a:gd name="T15" fmla="*/ 66 h 230"/>
                <a:gd name="T16" fmla="*/ 504 w 1128"/>
                <a:gd name="T17" fmla="*/ 112 h 230"/>
                <a:gd name="T18" fmla="*/ 160 w 1128"/>
                <a:gd name="T19" fmla="*/ 4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8" h="230">
                  <a:moveTo>
                    <a:pt x="160" y="42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52" y="218"/>
                    <a:pt x="410" y="224"/>
                  </a:cubicBezTo>
                  <a:cubicBezTo>
                    <a:pt x="668" y="230"/>
                    <a:pt x="840" y="186"/>
                    <a:pt x="952" y="142"/>
                  </a:cubicBezTo>
                  <a:cubicBezTo>
                    <a:pt x="1028" y="178"/>
                    <a:pt x="1028" y="178"/>
                    <a:pt x="1028" y="178"/>
                  </a:cubicBezTo>
                  <a:cubicBezTo>
                    <a:pt x="1128" y="0"/>
                    <a:pt x="1128" y="0"/>
                    <a:pt x="1128" y="0"/>
                  </a:cubicBezTo>
                  <a:cubicBezTo>
                    <a:pt x="730" y="24"/>
                    <a:pt x="730" y="24"/>
                    <a:pt x="730" y="24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66"/>
                    <a:pt x="688" y="117"/>
                    <a:pt x="504" y="112"/>
                  </a:cubicBezTo>
                  <a:cubicBezTo>
                    <a:pt x="320" y="108"/>
                    <a:pt x="258" y="96"/>
                    <a:pt x="160" y="4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  <a:scene3d>
              <a:camera prst="perspectiveFront" fov="5100000">
                <a:rot lat="0" lon="0" rev="0"/>
              </a:camera>
              <a:lightRig rig="threePt" dir="t">
                <a:rot lat="0" lon="0" rev="0"/>
              </a:lightRig>
            </a:scene3d>
            <a:sp3d prstMaterial="plastic">
              <a:bevelT w="0" h="0" prst="divot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itchFamily="34" charset="-122"/>
              </a:endParaRPr>
            </a:p>
          </p:txBody>
        </p:sp>
        <p:sp>
          <p:nvSpPr>
            <p:cNvPr id="13" name="任意多边形 13"/>
            <p:cNvSpPr>
              <a:spLocks/>
            </p:cNvSpPr>
            <p:nvPr/>
          </p:nvSpPr>
          <p:spPr bwMode="auto">
            <a:xfrm>
              <a:off x="3573016" y="533472"/>
              <a:ext cx="291830" cy="476655"/>
            </a:xfrm>
            <a:custGeom>
              <a:avLst/>
              <a:gdLst>
                <a:gd name="T0" fmla="*/ 0 w 291830"/>
                <a:gd name="T1" fmla="*/ 0 h 476655"/>
                <a:gd name="T2" fmla="*/ 9728 w 291830"/>
                <a:gd name="T3" fmla="*/ 345332 h 476655"/>
                <a:gd name="T4" fmla="*/ 291830 w 291830"/>
                <a:gd name="T5" fmla="*/ 476655 h 476655"/>
                <a:gd name="T6" fmla="*/ 282102 w 291830"/>
                <a:gd name="T7" fmla="*/ 136187 h 476655"/>
                <a:gd name="T8" fmla="*/ 0 w 291830"/>
                <a:gd name="T9" fmla="*/ 0 h 476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830" h="476655">
                  <a:moveTo>
                    <a:pt x="0" y="0"/>
                  </a:moveTo>
                  <a:lnTo>
                    <a:pt x="9728" y="345332"/>
                  </a:lnTo>
                  <a:lnTo>
                    <a:pt x="291830" y="476655"/>
                  </a:lnTo>
                  <a:lnTo>
                    <a:pt x="282102" y="136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  <a:scene3d>
              <a:camera prst="perspectiveFront" fov="5100000">
                <a:rot lat="0" lon="0" rev="0"/>
              </a:camera>
              <a:lightRig rig="threePt" dir="t">
                <a:rot lat="0" lon="0" rev="0"/>
              </a:lightRig>
            </a:scene3d>
            <a:sp3d prstMaterial="plastic">
              <a:bevelT w="0" h="0" prst="divot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itchFamily="34" charset="-122"/>
              </a:endParaRPr>
            </a:p>
          </p:txBody>
        </p:sp>
      </p:grpSp>
      <p:sp>
        <p:nvSpPr>
          <p:cNvPr id="14" name="任意多边形 14"/>
          <p:cNvSpPr>
            <a:spLocks/>
          </p:cNvSpPr>
          <p:nvPr/>
        </p:nvSpPr>
        <p:spPr bwMode="auto">
          <a:xfrm>
            <a:off x="4197350" y="1079500"/>
            <a:ext cx="374650" cy="3076575"/>
          </a:xfrm>
          <a:custGeom>
            <a:avLst/>
            <a:gdLst>
              <a:gd name="T0" fmla="*/ 374954 w 374574"/>
              <a:gd name="T1" fmla="*/ 9994124 h 2291509"/>
              <a:gd name="T2" fmla="*/ 374954 w 374574"/>
              <a:gd name="T3" fmla="*/ 0 h 2291509"/>
              <a:gd name="T4" fmla="*/ 0 w 374574"/>
              <a:gd name="T5" fmla="*/ 0 h 2291509"/>
              <a:gd name="T6" fmla="*/ 0 60000 65536"/>
              <a:gd name="T7" fmla="*/ 0 60000 65536"/>
              <a:gd name="T8" fmla="*/ 0 60000 65536"/>
              <a:gd name="T9" fmla="*/ 0 w 374574"/>
              <a:gd name="T10" fmla="*/ 0 h 2291509"/>
              <a:gd name="T11" fmla="*/ 374574 w 374574"/>
              <a:gd name="T12" fmla="*/ 2291509 h 22915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4574" h="2291509">
                <a:moveTo>
                  <a:pt x="374574" y="2291509"/>
                </a:moveTo>
                <a:lnTo>
                  <a:pt x="374574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C00000"/>
            </a:solidFill>
            <a:prstDash val="sysDot"/>
            <a:round/>
            <a:headEnd type="oval" w="med" len="med"/>
            <a:tailEnd type="oval" w="med" len="med"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5" name="任意多边形 15"/>
          <p:cNvSpPr>
            <a:spLocks/>
          </p:cNvSpPr>
          <p:nvPr/>
        </p:nvSpPr>
        <p:spPr bwMode="auto">
          <a:xfrm flipH="1">
            <a:off x="4864100" y="1146175"/>
            <a:ext cx="428625" cy="3154363"/>
          </a:xfrm>
          <a:custGeom>
            <a:avLst/>
            <a:gdLst>
              <a:gd name="T0" fmla="*/ 734916 w 374574"/>
              <a:gd name="T1" fmla="*/ 11325243 h 2291509"/>
              <a:gd name="T2" fmla="*/ 734916 w 374574"/>
              <a:gd name="T3" fmla="*/ 0 h 2291509"/>
              <a:gd name="T4" fmla="*/ 0 w 374574"/>
              <a:gd name="T5" fmla="*/ 0 h 2291509"/>
              <a:gd name="T6" fmla="*/ 0 60000 65536"/>
              <a:gd name="T7" fmla="*/ 0 60000 65536"/>
              <a:gd name="T8" fmla="*/ 0 60000 65536"/>
              <a:gd name="T9" fmla="*/ 0 w 374574"/>
              <a:gd name="T10" fmla="*/ 0 h 2291509"/>
              <a:gd name="T11" fmla="*/ 374574 w 374574"/>
              <a:gd name="T12" fmla="*/ 2291509 h 22915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4574" h="2291509">
                <a:moveTo>
                  <a:pt x="374574" y="2291509"/>
                </a:moveTo>
                <a:lnTo>
                  <a:pt x="374574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FF6600"/>
            </a:solidFill>
            <a:prstDash val="sysDot"/>
            <a:round/>
            <a:headEnd type="oval" w="med" len="med"/>
            <a:tailEnd type="oval" w="med" len="med"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3253" name="TextBox 11"/>
          <p:cNvSpPr txBox="1">
            <a:spLocks noChangeArrowheads="1"/>
          </p:cNvSpPr>
          <p:nvPr/>
        </p:nvSpPr>
        <p:spPr bwMode="auto">
          <a:xfrm flipH="1">
            <a:off x="303213" y="1165225"/>
            <a:ext cx="41687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在国家政策大环境的影响，仍然较好地完成了招生工作，报考</a:t>
            </a:r>
            <a:r>
              <a:rPr lang="en-US" altLang="zh-CN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共</a:t>
            </a:r>
            <a:r>
              <a:rPr lang="en-US" altLang="zh-CN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150</a:t>
            </a:r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人左右，正式录取</a:t>
            </a:r>
            <a:r>
              <a:rPr lang="en-US" altLang="zh-CN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70</a:t>
            </a:r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r>
              <a:rPr lang="zh-CN" altLang="en-US" b="1">
                <a:latin typeface="楷体_GB2312" pitchFamily="49" charset="-122"/>
                <a:ea typeface="楷体_GB2312" pitchFamily="49" charset="-122"/>
              </a:rPr>
              <a:t>。</a:t>
            </a:r>
          </a:p>
        </p:txBody>
      </p:sp>
      <p:sp>
        <p:nvSpPr>
          <p:cNvPr id="19" name="矩形 19"/>
          <p:cNvSpPr>
            <a:spLocks noChangeArrowheads="1"/>
          </p:cNvSpPr>
          <p:nvPr/>
        </p:nvSpPr>
        <p:spPr bwMode="auto">
          <a:xfrm>
            <a:off x="1449388" y="1100138"/>
            <a:ext cx="2138362" cy="4603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 flipH="1">
            <a:off x="1116013" y="700088"/>
            <a:ext cx="29511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招生工作突围。</a:t>
            </a:r>
          </a:p>
          <a:p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endParaRPr lang="en-US" altLang="zh-CN" sz="1600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256" name="TextBox 11"/>
          <p:cNvSpPr txBox="1">
            <a:spLocks noChangeArrowheads="1"/>
          </p:cNvSpPr>
          <p:nvPr/>
        </p:nvSpPr>
        <p:spPr bwMode="auto">
          <a:xfrm flipH="1">
            <a:off x="4864100" y="1203325"/>
            <a:ext cx="4029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共组织</a:t>
            </a:r>
            <a:r>
              <a:rPr lang="en-US" altLang="zh-CN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117</a:t>
            </a:r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位同学</a:t>
            </a:r>
            <a:r>
              <a:rPr lang="en-US" altLang="zh-CN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参加毕业论文答辩，</a:t>
            </a:r>
            <a:r>
              <a:rPr lang="en-US" altLang="zh-CN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111</a:t>
            </a:r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位同学顺利授予</a:t>
            </a:r>
            <a:r>
              <a:rPr lang="en-US" altLang="zh-CN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学位。</a:t>
            </a:r>
          </a:p>
        </p:txBody>
      </p:sp>
      <p:sp>
        <p:nvSpPr>
          <p:cNvPr id="24" name="矩形 24"/>
          <p:cNvSpPr>
            <a:spLocks noChangeArrowheads="1"/>
          </p:cNvSpPr>
          <p:nvPr/>
        </p:nvSpPr>
        <p:spPr bwMode="auto">
          <a:xfrm>
            <a:off x="5481638" y="1100138"/>
            <a:ext cx="2138362" cy="4603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 flipH="1">
            <a:off x="5256213" y="700088"/>
            <a:ext cx="3203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毕业人数创历史新高</a:t>
            </a:r>
            <a:endParaRPr lang="en-US" sz="1600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 rot="20749143" flipH="1">
            <a:off x="1751013" y="4005263"/>
            <a:ext cx="14557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招生工作    </a:t>
            </a:r>
            <a:endParaRPr lang="en-US" sz="1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 rot="20857943" flipH="1">
            <a:off x="6159500" y="4343400"/>
            <a:ext cx="1457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毕业人数</a:t>
            </a:r>
            <a:endParaRPr lang="en-US" sz="1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1449562" y="2126903"/>
            <a:ext cx="2651262" cy="1704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5314982" y="2025351"/>
            <a:ext cx="2967423" cy="1979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327025" y="190500"/>
            <a:ext cx="2722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四、顺势而行，困境突围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3253" grpId="0"/>
      <p:bldP spid="19" grpId="0" animBg="1"/>
      <p:bldP spid="20" grpId="0"/>
      <p:bldP spid="53256" grpId="0"/>
      <p:bldP spid="24" grpId="0" animBg="1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69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五、合作办学，再创佳绩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68313" y="690563"/>
            <a:ext cx="7848600" cy="11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3000"/>
              </a:lnSpc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、中美、中澳两个中外合作办学项目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年全国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314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个参加教育部质量评估的合作办学项目中脱颖而出，取得高出全国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平均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多分的优秀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成绩通过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评估。评估结果全省第一，全国名列前茅。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538"/>
            <a:ext cx="4495800" cy="67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27534"/>
            <a:ext cx="4824412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69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五、合作办学，再创佳绩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68313" y="690563"/>
            <a:ext cx="7848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、以海外重要合作伙伴身份配合美国纽约理工学院通过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AACSB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国际认证，当前我国只有北京大学、清华大学等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所大学的商学院取得这项资格。</a:t>
            </a:r>
          </a:p>
        </p:txBody>
      </p:sp>
      <p:pic>
        <p:nvPicPr>
          <p:cNvPr id="6" name="Picture 4" descr="IMG_4821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9894" t="7028" r="14467" b="8577"/>
          <a:stretch/>
        </p:blipFill>
        <p:spPr bwMode="auto">
          <a:xfrm>
            <a:off x="710831" y="1640737"/>
            <a:ext cx="4029739" cy="2998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7349" name="Picture 5" descr="2D16852WX@$BR~4TUU9(GQ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35125"/>
            <a:ext cx="3886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69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五、合作办学，再创佳绩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8313" y="690563"/>
            <a:ext cx="7848600" cy="784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pc="50" dirty="0" smtClean="0">
                <a:ln w="11430"/>
                <a:latin typeface="微软雅黑" pitchFamily="34" charset="-122"/>
                <a:ea typeface="微软雅黑" pitchFamily="34" charset="-122"/>
              </a:rPr>
              <a:t>、因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办学质量稳定、社会声誉好，中美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MBA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获得教育部连续五年办学招生的免批</a:t>
            </a:r>
            <a:r>
              <a:rPr lang="zh-CN" altLang="en-US" spc="50" dirty="0" smtClean="0">
                <a:ln w="11430"/>
                <a:latin typeface="微软雅黑" pitchFamily="34" charset="-122"/>
                <a:ea typeface="微软雅黑" pitchFamily="34" charset="-122"/>
              </a:rPr>
              <a:t>资格，而其他</a:t>
            </a:r>
            <a:r>
              <a:rPr lang="zh-CN" altLang="en-US" spc="50" dirty="0" smtClean="0">
                <a:ln w="11430"/>
                <a:latin typeface="微软雅黑" pitchFamily="34" charset="-122"/>
                <a:ea typeface="微软雅黑" pitchFamily="34" charset="-122"/>
              </a:rPr>
              <a:t>院校一般是</a:t>
            </a:r>
            <a:r>
              <a:rPr lang="zh-CN" altLang="en-US" spc="50" dirty="0" smtClean="0">
                <a:ln w="11430"/>
                <a:latin typeface="微软雅黑" pitchFamily="34" charset="-122"/>
                <a:ea typeface="微软雅黑" pitchFamily="34" charset="-122"/>
              </a:rPr>
              <a:t>一年一批。 </a:t>
            </a:r>
            <a:endParaRPr lang="zh-CN" altLang="en-US" spc="50" dirty="0">
              <a:ln w="11430"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4" descr="IMG_4819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7066" t="9004" r="6790" b="6110"/>
          <a:stretch>
            <a:fillRect/>
          </a:stretch>
        </p:blipFill>
        <p:spPr bwMode="auto">
          <a:xfrm rot="16140000">
            <a:off x="5038601" y="2130437"/>
            <a:ext cx="3292959" cy="24068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5" descr="IMG_481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46216" t="8641" r="18573" b="12489"/>
          <a:stretch>
            <a:fillRect/>
          </a:stretch>
        </p:blipFill>
        <p:spPr bwMode="auto">
          <a:xfrm>
            <a:off x="2368679" y="1669898"/>
            <a:ext cx="2282183" cy="33114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69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五、合作办学，再创佳绩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8313" y="690563"/>
            <a:ext cx="7848600" cy="10985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、中美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MBA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项目获得省发改委物价部门、财政厅、教育厅联合批准的学费</a:t>
            </a:r>
            <a:r>
              <a:rPr lang="zh-CN" altLang="en-US" spc="50" dirty="0" smtClean="0">
                <a:ln w="11430"/>
                <a:latin typeface="微软雅黑" pitchFamily="34" charset="-122"/>
                <a:ea typeface="微软雅黑" pitchFamily="34" charset="-122"/>
              </a:rPr>
              <a:t>上调文件。</a:t>
            </a:r>
            <a:endParaRPr lang="zh-CN" altLang="en-US" spc="50" dirty="0">
              <a:ln w="11430"/>
              <a:latin typeface="微软雅黑" pitchFamily="34" charset="-122"/>
              <a:ea typeface="微软雅黑" pitchFamily="34" charset="-122"/>
            </a:endParaRP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pc="50" dirty="0">
              <a:ln w="11430"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4" descr="IMG_482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7701" t="6871" r="9669" b="13475"/>
          <a:stretch>
            <a:fillRect/>
          </a:stretch>
        </p:blipFill>
        <p:spPr bwMode="auto">
          <a:xfrm>
            <a:off x="2411760" y="1275606"/>
            <a:ext cx="2358055" cy="3408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5" descr="IMG_482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7442" t="10085" r="12143" b="11049"/>
          <a:stretch>
            <a:fillRect/>
          </a:stretch>
        </p:blipFill>
        <p:spPr bwMode="auto">
          <a:xfrm>
            <a:off x="5870047" y="1282918"/>
            <a:ext cx="2363693" cy="3478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六、传递智慧，服务社会</a:t>
            </a:r>
          </a:p>
        </p:txBody>
      </p:sp>
      <p:sp>
        <p:nvSpPr>
          <p:cNvPr id="3" name="矩形 2"/>
          <p:cNvSpPr/>
          <p:nvPr/>
        </p:nvSpPr>
        <p:spPr>
          <a:xfrm>
            <a:off x="468313" y="690563"/>
            <a:ext cx="78486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、迄今已举办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65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期江财高管论坛会</a:t>
            </a:r>
            <a:r>
              <a:rPr lang="zh-CN" altLang="en-US" spc="50" dirty="0" smtClean="0">
                <a:ln w="11430"/>
                <a:latin typeface="微软雅黑" pitchFamily="34" charset="-122"/>
                <a:ea typeface="微软雅黑" pitchFamily="34" charset="-122"/>
              </a:rPr>
              <a:t>，它已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成为地方政府经济决策的“智慧库”、企业快速发展的“智囊团”、理论界创新的“思想源”。</a:t>
            </a:r>
          </a:p>
        </p:txBody>
      </p:sp>
      <p:pic>
        <p:nvPicPr>
          <p:cNvPr id="7" name="Picture 4" descr="35611002968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314675" y="1546575"/>
            <a:ext cx="4150434" cy="267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7" descr="DSC_067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240267" y="1457437"/>
            <a:ext cx="4299249" cy="2854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66863" y="4445000"/>
            <a:ext cx="67135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楷体_GB2312" pitchFamily="49" charset="-122"/>
                <a:ea typeface="楷体_GB2312" pitchFamily="49" charset="-122"/>
              </a:rPr>
              <a:t>第六十一届高管论坛—— 《新形势下的中国未来经济趋势》</a:t>
            </a:r>
          </a:p>
          <a:p>
            <a:r>
              <a:rPr lang="en-US" altLang="zh-CN" b="1">
                <a:latin typeface="楷体_GB2312" pitchFamily="49" charset="-122"/>
                <a:ea typeface="楷体_GB2312" pitchFamily="49" charset="-122"/>
              </a:rPr>
              <a:t> 主讲：中宣部思想政治工作研究所所长戴木才</a:t>
            </a:r>
            <a:endParaRPr lang="zh-CN" altLang="en-US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27088" y="4440238"/>
            <a:ext cx="78724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楷体_GB2312" pitchFamily="49" charset="-122"/>
                <a:ea typeface="楷体_GB2312" pitchFamily="49" charset="-122"/>
              </a:rPr>
              <a:t>第六十二届高管论坛——《2014年宏观经济分析和中小企业金融形态分析》</a:t>
            </a:r>
          </a:p>
          <a:p>
            <a:r>
              <a:rPr lang="en-US" altLang="zh-CN" b="1">
                <a:latin typeface="楷体_GB2312" pitchFamily="49" charset="-122"/>
                <a:ea typeface="楷体_GB2312" pitchFamily="49" charset="-122"/>
              </a:rPr>
              <a:t> 主讲：康宏中国首席经济学家杨晨</a:t>
            </a:r>
            <a:endParaRPr lang="zh-CN" altLang="en-US" b="1"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六、传递智慧，服务社会</a:t>
            </a:r>
          </a:p>
        </p:txBody>
      </p:sp>
      <p:sp>
        <p:nvSpPr>
          <p:cNvPr id="3" name="矩形 2"/>
          <p:cNvSpPr/>
          <p:nvPr/>
        </p:nvSpPr>
        <p:spPr>
          <a:xfrm>
            <a:off x="468313" y="690563"/>
            <a:ext cx="7848600" cy="438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举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办中国第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20届企业家（南昌）务虚会。</a:t>
            </a:r>
            <a:endParaRPr lang="zh-CN" altLang="en-US" spc="50" dirty="0">
              <a:ln w="11430"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814763" y="4502150"/>
            <a:ext cx="5329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Calibri" pitchFamily="34" charset="0"/>
                <a:ea typeface="楷体_GB2312" pitchFamily="49" charset="-122"/>
              </a:rPr>
              <a:t>上海交通大学安泰管理学院党委书记余明阳做</a:t>
            </a:r>
            <a:endParaRPr lang="en-US" altLang="zh-CN" b="1">
              <a:solidFill>
                <a:schemeClr val="bg1"/>
              </a:solidFill>
              <a:latin typeface="Calibri" pitchFamily="34" charset="0"/>
              <a:ea typeface="楷体_GB2312" pitchFamily="49" charset="-122"/>
            </a:endParaRPr>
          </a:p>
          <a:p>
            <a:r>
              <a:rPr lang="en-US" altLang="zh-CN" b="1">
                <a:solidFill>
                  <a:schemeClr val="bg1"/>
                </a:solidFill>
                <a:latin typeface="Calibri" pitchFamily="34" charset="0"/>
                <a:ea typeface="楷体_GB2312" pitchFamily="49" charset="-122"/>
              </a:rPr>
              <a:t>《新常态环境下中国企业的战略重建》主题报告。</a:t>
            </a:r>
            <a:endParaRPr lang="zh-CN" altLang="en-US" b="1">
              <a:solidFill>
                <a:schemeClr val="bg1"/>
              </a:solidFill>
              <a:latin typeface="Calibri" pitchFamily="34" charset="0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8" y="3219450"/>
            <a:ext cx="2678112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346200"/>
            <a:ext cx="30607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2088" y="2365375"/>
            <a:ext cx="3313112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六、传递智慧，服务社会</a:t>
            </a:r>
          </a:p>
        </p:txBody>
      </p:sp>
      <p:sp>
        <p:nvSpPr>
          <p:cNvPr id="3" name="矩形 2"/>
          <p:cNvSpPr/>
          <p:nvPr/>
        </p:nvSpPr>
        <p:spPr>
          <a:xfrm>
            <a:off x="468313" y="690563"/>
            <a:ext cx="78486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pc="50" dirty="0">
                <a:ln w="11430"/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pc="50" dirty="0" err="1">
                <a:ln w="11430"/>
                <a:latin typeface="微软雅黑" pitchFamily="34" charset="-122"/>
                <a:ea typeface="微软雅黑" pitchFamily="34" charset="-122"/>
              </a:rPr>
              <a:t>举办“传递智慧，接力辉煌”系列沙龙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690563"/>
            <a:ext cx="2801937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323850" y="2211388"/>
            <a:ext cx="8578850" cy="1130300"/>
          </a:xfrm>
          <a:prstGeom prst="homePlate">
            <a:avLst>
              <a:gd name="adj" fmla="val 40030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kern="0" dirty="0">
              <a:solidFill>
                <a:srgbClr val="646464"/>
              </a:solidFill>
              <a:latin typeface="Arial" pitchFamily="34" charset="0"/>
              <a:ea typeface="微软雅黑" pitchFamily="34" charset="-122"/>
            </a:endParaRP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7629525" y="2211388"/>
            <a:ext cx="1479550" cy="1223962"/>
            <a:chOff x="7737176" y="3030243"/>
            <a:chExt cx="1677511" cy="1388431"/>
          </a:xfrm>
        </p:grpSpPr>
        <p:grpSp>
          <p:nvGrpSpPr>
            <p:cNvPr id="30744" name="组合 4"/>
            <p:cNvGrpSpPr>
              <a:grpSpLocks/>
            </p:cNvGrpSpPr>
            <p:nvPr/>
          </p:nvGrpSpPr>
          <p:grpSpPr bwMode="auto">
            <a:xfrm>
              <a:off x="7737176" y="3030243"/>
              <a:ext cx="1677511" cy="1388431"/>
              <a:chOff x="7647017" y="2677798"/>
              <a:chExt cx="2617944" cy="2166802"/>
            </a:xfrm>
          </p:grpSpPr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 flipV="1">
                <a:off x="7647017" y="4400560"/>
                <a:ext cx="2617944" cy="444040"/>
              </a:xfrm>
              <a:prstGeom prst="ellipse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itchFamily="34" charset="0"/>
                  <a:ea typeface="微软雅黑" pitchFamily="34" charset="-122"/>
                </a:endParaRPr>
              </a:p>
            </p:txBody>
          </p:sp>
          <p:sp>
            <p:nvSpPr>
              <p:cNvPr id="8" name="Oval 19"/>
              <p:cNvSpPr>
                <a:spLocks noChangeArrowheads="1"/>
              </p:cNvSpPr>
              <p:nvPr/>
            </p:nvSpPr>
            <p:spPr bwMode="auto">
              <a:xfrm>
                <a:off x="7970047" y="2807075"/>
                <a:ext cx="1932560" cy="1930730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" name="未知"/>
              <p:cNvSpPr>
                <a:spLocks/>
              </p:cNvSpPr>
              <p:nvPr/>
            </p:nvSpPr>
            <p:spPr bwMode="auto">
              <a:xfrm>
                <a:off x="8234089" y="2677798"/>
                <a:ext cx="1488745" cy="727888"/>
              </a:xfrm>
              <a:custGeom>
                <a:avLst/>
                <a:gdLst>
                  <a:gd name="T0" fmla="*/ 729 w 1321"/>
                  <a:gd name="T1" fmla="*/ 203 h 712"/>
                  <a:gd name="T2" fmla="*/ 738 w 1321"/>
                  <a:gd name="T3" fmla="*/ 224 h 712"/>
                  <a:gd name="T4" fmla="*/ 740 w 1321"/>
                  <a:gd name="T5" fmla="*/ 244 h 712"/>
                  <a:gd name="T6" fmla="*/ 737 w 1321"/>
                  <a:gd name="T7" fmla="*/ 262 h 712"/>
                  <a:gd name="T8" fmla="*/ 727 w 1321"/>
                  <a:gd name="T9" fmla="*/ 279 h 712"/>
                  <a:gd name="T10" fmla="*/ 713 w 1321"/>
                  <a:gd name="T11" fmla="*/ 294 h 712"/>
                  <a:gd name="T12" fmla="*/ 694 w 1321"/>
                  <a:gd name="T13" fmla="*/ 306 h 712"/>
                  <a:gd name="T14" fmla="*/ 670 w 1321"/>
                  <a:gd name="T15" fmla="*/ 318 h 712"/>
                  <a:gd name="T16" fmla="*/ 643 w 1321"/>
                  <a:gd name="T17" fmla="*/ 329 h 712"/>
                  <a:gd name="T18" fmla="*/ 612 w 1321"/>
                  <a:gd name="T19" fmla="*/ 338 h 712"/>
                  <a:gd name="T20" fmla="*/ 578 w 1321"/>
                  <a:gd name="T21" fmla="*/ 346 h 712"/>
                  <a:gd name="T22" fmla="*/ 542 w 1321"/>
                  <a:gd name="T23" fmla="*/ 352 h 712"/>
                  <a:gd name="T24" fmla="*/ 502 w 1321"/>
                  <a:gd name="T25" fmla="*/ 357 h 712"/>
                  <a:gd name="T26" fmla="*/ 462 w 1321"/>
                  <a:gd name="T27" fmla="*/ 360 h 712"/>
                  <a:gd name="T28" fmla="*/ 445 w 1321"/>
                  <a:gd name="T29" fmla="*/ 361 h 712"/>
                  <a:gd name="T30" fmla="*/ 267 w 1321"/>
                  <a:gd name="T31" fmla="*/ 361 h 712"/>
                  <a:gd name="T32" fmla="*/ 264 w 1321"/>
                  <a:gd name="T33" fmla="*/ 361 h 712"/>
                  <a:gd name="T34" fmla="*/ 229 w 1321"/>
                  <a:gd name="T35" fmla="*/ 359 h 712"/>
                  <a:gd name="T36" fmla="*/ 195 w 1321"/>
                  <a:gd name="T37" fmla="*/ 357 h 712"/>
                  <a:gd name="T38" fmla="*/ 162 w 1321"/>
                  <a:gd name="T39" fmla="*/ 353 h 712"/>
                  <a:gd name="T40" fmla="*/ 132 w 1321"/>
                  <a:gd name="T41" fmla="*/ 349 h 712"/>
                  <a:gd name="T42" fmla="*/ 104 w 1321"/>
                  <a:gd name="T43" fmla="*/ 343 h 712"/>
                  <a:gd name="T44" fmla="*/ 79 w 1321"/>
                  <a:gd name="T45" fmla="*/ 336 h 712"/>
                  <a:gd name="T46" fmla="*/ 57 w 1321"/>
                  <a:gd name="T47" fmla="*/ 329 h 712"/>
                  <a:gd name="T48" fmla="*/ 38 w 1321"/>
                  <a:gd name="T49" fmla="*/ 319 h 712"/>
                  <a:gd name="T50" fmla="*/ 22 w 1321"/>
                  <a:gd name="T51" fmla="*/ 308 h 712"/>
                  <a:gd name="T52" fmla="*/ 10 w 1321"/>
                  <a:gd name="T53" fmla="*/ 296 h 712"/>
                  <a:gd name="T54" fmla="*/ 3 w 1321"/>
                  <a:gd name="T55" fmla="*/ 281 h 712"/>
                  <a:gd name="T56" fmla="*/ 0 w 1321"/>
                  <a:gd name="T57" fmla="*/ 266 h 712"/>
                  <a:gd name="T58" fmla="*/ 0 w 1321"/>
                  <a:gd name="T59" fmla="*/ 264 h 712"/>
                  <a:gd name="T60" fmla="*/ 2 w 1321"/>
                  <a:gd name="T61" fmla="*/ 247 h 712"/>
                  <a:gd name="T62" fmla="*/ 9 w 1321"/>
                  <a:gd name="T63" fmla="*/ 226 h 712"/>
                  <a:gd name="T64" fmla="*/ 29 w 1321"/>
                  <a:gd name="T65" fmla="*/ 188 h 712"/>
                  <a:gd name="T66" fmla="*/ 53 w 1321"/>
                  <a:gd name="T67" fmla="*/ 152 h 712"/>
                  <a:gd name="T68" fmla="*/ 82 w 1321"/>
                  <a:gd name="T69" fmla="*/ 119 h 712"/>
                  <a:gd name="T70" fmla="*/ 114 w 1321"/>
                  <a:gd name="T71" fmla="*/ 89 h 712"/>
                  <a:gd name="T72" fmla="*/ 151 w 1321"/>
                  <a:gd name="T73" fmla="*/ 63 h 712"/>
                  <a:gd name="T74" fmla="*/ 191 w 1321"/>
                  <a:gd name="T75" fmla="*/ 42 h 712"/>
                  <a:gd name="T76" fmla="*/ 232 w 1321"/>
                  <a:gd name="T77" fmla="*/ 24 h 712"/>
                  <a:gd name="T78" fmla="*/ 278 w 1321"/>
                  <a:gd name="T79" fmla="*/ 11 h 712"/>
                  <a:gd name="T80" fmla="*/ 325 w 1321"/>
                  <a:gd name="T81" fmla="*/ 3 h 712"/>
                  <a:gd name="T82" fmla="*/ 374 w 1321"/>
                  <a:gd name="T83" fmla="*/ 0 h 712"/>
                  <a:gd name="T84" fmla="*/ 374 w 1321"/>
                  <a:gd name="T85" fmla="*/ 0 h 712"/>
                  <a:gd name="T86" fmla="*/ 425 w 1321"/>
                  <a:gd name="T87" fmla="*/ 3 h 712"/>
                  <a:gd name="T88" fmla="*/ 474 w 1321"/>
                  <a:gd name="T89" fmla="*/ 12 h 712"/>
                  <a:gd name="T90" fmla="*/ 522 w 1321"/>
                  <a:gd name="T91" fmla="*/ 27 h 712"/>
                  <a:gd name="T92" fmla="*/ 566 w 1321"/>
                  <a:gd name="T93" fmla="*/ 46 h 712"/>
                  <a:gd name="T94" fmla="*/ 606 w 1321"/>
                  <a:gd name="T95" fmla="*/ 69 h 712"/>
                  <a:gd name="T96" fmla="*/ 644 w 1321"/>
                  <a:gd name="T97" fmla="*/ 98 h 712"/>
                  <a:gd name="T98" fmla="*/ 677 w 1321"/>
                  <a:gd name="T99" fmla="*/ 130 h 712"/>
                  <a:gd name="T100" fmla="*/ 705 w 1321"/>
                  <a:gd name="T101" fmla="*/ 165 h 712"/>
                  <a:gd name="T102" fmla="*/ 729 w 1321"/>
                  <a:gd name="T103" fmla="*/ 203 h 712"/>
                  <a:gd name="T104" fmla="*/ 729 w 1321"/>
                  <a:gd name="T105" fmla="*/ 20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0000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itchFamily="34" charset="0"/>
                  <a:ea typeface="微软雅黑" pitchFamily="34" charset="-122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035960" y="3430025"/>
              <a:ext cx="989947" cy="5942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i="1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</a:rPr>
                <a:t>2014</a:t>
              </a:r>
              <a:endParaRPr lang="zh-CN" altLang="en-US" sz="3600" i="1" kern="0" dirty="0">
                <a:solidFill>
                  <a:sysClr val="window" lastClr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918075" y="2193925"/>
            <a:ext cx="855663" cy="1157288"/>
          </a:xfrm>
          <a:prstGeom prst="chevron">
            <a:avLst>
              <a:gd name="adj" fmla="val 55472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3203575" y="2193925"/>
            <a:ext cx="855663" cy="1157288"/>
          </a:xfrm>
          <a:prstGeom prst="chevron">
            <a:avLst>
              <a:gd name="adj" fmla="val 55472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476375" y="2193925"/>
            <a:ext cx="855663" cy="1157288"/>
          </a:xfrm>
          <a:prstGeom prst="chevron">
            <a:avLst>
              <a:gd name="adj" fmla="val 55472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6811963" y="2193925"/>
            <a:ext cx="855662" cy="1157288"/>
          </a:xfrm>
          <a:prstGeom prst="chevron">
            <a:avLst>
              <a:gd name="adj" fmla="val 55472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3" y="2635250"/>
            <a:ext cx="1408112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defRPr i="1">
                <a:solidFill>
                  <a:srgbClr val="646464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i="0" kern="0" dirty="0">
                <a:latin typeface="Arial" pitchFamily="34" charset="0"/>
                <a:ea typeface="微软雅黑" pitchFamily="34" charset="-122"/>
                <a:hlinkClick r:id="rId3" action="ppaction://hlinksldjump"/>
              </a:rPr>
              <a:t>格局高远</a:t>
            </a:r>
            <a:endParaRPr lang="zh-CN" altLang="en-US" sz="2000" b="1" i="0" kern="0" dirty="0"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9975" y="2603500"/>
            <a:ext cx="1822450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defRPr i="1">
                <a:solidFill>
                  <a:srgbClr val="646464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i="0" kern="0" dirty="0">
                <a:latin typeface="Arial" pitchFamily="34" charset="0"/>
                <a:ea typeface="微软雅黑" pitchFamily="34" charset="-122"/>
                <a:hlinkClick r:id="rId4" action="ppaction://hlinksldjump"/>
              </a:rPr>
              <a:t>定位精准</a:t>
            </a:r>
            <a:endParaRPr lang="zh-CN" altLang="en-US" sz="2000" b="1" i="0" kern="0" dirty="0"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175" y="2571750"/>
            <a:ext cx="17557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kern="0" dirty="0">
                <a:solidFill>
                  <a:srgbClr val="646464"/>
                </a:solidFill>
                <a:latin typeface="Arial" pitchFamily="34" charset="0"/>
                <a:ea typeface="微软雅黑" pitchFamily="34" charset="-122"/>
                <a:hlinkClick r:id="rId4" action="ppaction://hlinksldjump"/>
              </a:rPr>
              <a:t>目标清晰</a:t>
            </a:r>
            <a:endParaRPr lang="zh-CN" altLang="en-US" sz="2000" b="1" kern="0" dirty="0">
              <a:solidFill>
                <a:srgbClr val="646464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5663" y="2571750"/>
            <a:ext cx="1589087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defRPr i="1">
                <a:solidFill>
                  <a:srgbClr val="646464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i="0" kern="0" dirty="0">
                <a:latin typeface="Arial" pitchFamily="34" charset="0"/>
                <a:ea typeface="微软雅黑" pitchFamily="34" charset="-122"/>
                <a:hlinkClick r:id="rId5" action="ppaction://hlinksldjump"/>
              </a:rPr>
              <a:t>举措接地</a:t>
            </a:r>
            <a:endParaRPr lang="zh-CN" altLang="en-US" sz="2000" b="1" i="0" kern="0" dirty="0">
              <a:latin typeface="Arial" pitchFamily="34" charset="0"/>
              <a:ea typeface="微软雅黑" pitchFamily="34" charset="-122"/>
            </a:endParaRPr>
          </a:p>
        </p:txBody>
      </p: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368300" y="3300413"/>
            <a:ext cx="2403475" cy="1630362"/>
            <a:chOff x="941883" y="3983470"/>
            <a:chExt cx="2725551" cy="1848837"/>
          </a:xfrm>
        </p:grpSpPr>
        <p:cxnSp>
          <p:nvCxnSpPr>
            <p:cNvPr id="30742" name="直接连接符 21"/>
            <p:cNvCxnSpPr>
              <a:cxnSpLocks noChangeShapeType="1"/>
            </p:cNvCxnSpPr>
            <p:nvPr/>
          </p:nvCxnSpPr>
          <p:spPr bwMode="auto">
            <a:xfrm>
              <a:off x="941884" y="3983470"/>
              <a:ext cx="0" cy="1358533"/>
            </a:xfrm>
            <a:prstGeom prst="line">
              <a:avLst/>
            </a:prstGeom>
            <a:noFill/>
            <a:ln w="9525" algn="ctr">
              <a:solidFill>
                <a:srgbClr val="888888"/>
              </a:solidFill>
              <a:round/>
              <a:headEnd type="oval" w="med" len="med"/>
              <a:tailEnd type="oval" w="med" len="med"/>
            </a:ln>
          </p:spPr>
        </p:cxnSp>
        <p:sp>
          <p:nvSpPr>
            <p:cNvPr id="23" name="TextBox 22"/>
            <p:cNvSpPr txBox="1"/>
            <p:nvPr/>
          </p:nvSpPr>
          <p:spPr>
            <a:xfrm>
              <a:off x="941883" y="4219300"/>
              <a:ext cx="2725551" cy="1613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 latinLnBrk="1">
                <a:lnSpc>
                  <a:spcPct val="13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1600" kern="0" dirty="0">
                  <a:solidFill>
                    <a:srgbClr val="C00000"/>
                  </a:solidFill>
                  <a:latin typeface="Arial" pitchFamily="34" charset="0"/>
                  <a:ea typeface="微软雅黑" pitchFamily="34" charset="-122"/>
                </a:rPr>
                <a:t>率先在全国第二批</a:t>
              </a:r>
              <a:r>
                <a:rPr lang="en-US" altLang="zh-CN" sz="1600" kern="0" dirty="0">
                  <a:solidFill>
                    <a:srgbClr val="C00000"/>
                  </a:solidFill>
                  <a:latin typeface="Arial" pitchFamily="34" charset="0"/>
                  <a:ea typeface="微软雅黑" pitchFamily="34" charset="-122"/>
                </a:rPr>
                <a:t>EMBA</a:t>
              </a:r>
              <a:r>
                <a:rPr lang="zh-CN" altLang="en-US" sz="1600" kern="0" dirty="0">
                  <a:solidFill>
                    <a:srgbClr val="C00000"/>
                  </a:solidFill>
                  <a:latin typeface="Arial" pitchFamily="34" charset="0"/>
                  <a:ea typeface="微软雅黑" pitchFamily="34" charset="-122"/>
                </a:rPr>
                <a:t>院校中进行</a:t>
              </a:r>
              <a:r>
                <a:rPr lang="en-US" altLang="zh-CN" sz="1600" kern="0" dirty="0">
                  <a:solidFill>
                    <a:srgbClr val="C00000"/>
                  </a:solidFill>
                  <a:latin typeface="Arial" pitchFamily="34" charset="0"/>
                  <a:ea typeface="微软雅黑" pitchFamily="34" charset="-122"/>
                </a:rPr>
                <a:t>EMBA</a:t>
              </a:r>
              <a:r>
                <a:rPr lang="zh-CN" altLang="en-US" sz="1600" kern="0" dirty="0">
                  <a:solidFill>
                    <a:srgbClr val="C00000"/>
                  </a:solidFill>
                  <a:latin typeface="Arial" pitchFamily="34" charset="0"/>
                  <a:ea typeface="微软雅黑" pitchFamily="34" charset="-122"/>
                </a:rPr>
                <a:t>教育五年发展规划设计和实施工作。</a:t>
              </a:r>
            </a:p>
          </p:txBody>
        </p:sp>
      </p:grp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1903413" y="771525"/>
            <a:ext cx="3046412" cy="1570038"/>
            <a:chOff x="2293144" y="1754465"/>
            <a:chExt cx="1928647" cy="2433040"/>
          </a:xfrm>
        </p:grpSpPr>
        <p:cxnSp>
          <p:nvCxnSpPr>
            <p:cNvPr id="30740" name="直接连接符 24"/>
            <p:cNvCxnSpPr>
              <a:cxnSpLocks noChangeShapeType="1"/>
            </p:cNvCxnSpPr>
            <p:nvPr/>
          </p:nvCxnSpPr>
          <p:spPr bwMode="auto">
            <a:xfrm>
              <a:off x="2293144" y="2060848"/>
              <a:ext cx="2654" cy="1898359"/>
            </a:xfrm>
            <a:prstGeom prst="line">
              <a:avLst/>
            </a:prstGeom>
            <a:noFill/>
            <a:ln w="9525" algn="ctr">
              <a:solidFill>
                <a:srgbClr val="888888"/>
              </a:solidFill>
              <a:round/>
              <a:headEnd type="oval" w="med" len="med"/>
              <a:tailEnd type="oval" w="med" len="med"/>
            </a:ln>
          </p:spPr>
        </p:cxnSp>
        <p:sp>
          <p:nvSpPr>
            <p:cNvPr id="26" name="TextBox 25"/>
            <p:cNvSpPr txBox="1"/>
            <p:nvPr/>
          </p:nvSpPr>
          <p:spPr>
            <a:xfrm>
              <a:off x="2296159" y="1754465"/>
              <a:ext cx="1925632" cy="24330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kern="0" dirty="0">
                  <a:solidFill>
                    <a:srgbClr val="646464"/>
                  </a:solidFill>
                  <a:latin typeface="Arial" pitchFamily="34" charset="0"/>
                  <a:ea typeface="微软雅黑" pitchFamily="34" charset="-122"/>
                </a:rPr>
                <a:t>立足江西，精准我校</a:t>
              </a:r>
              <a:r>
                <a:rPr lang="en-US" altLang="zh-CN" sz="1600" kern="0" dirty="0">
                  <a:solidFill>
                    <a:srgbClr val="646464"/>
                  </a:solidFill>
                  <a:latin typeface="Arial" pitchFamily="34" charset="0"/>
                  <a:ea typeface="微软雅黑" pitchFamily="34" charset="-122"/>
                </a:rPr>
                <a:t>EMBA</a:t>
              </a:r>
              <a:r>
                <a:rPr lang="zh-CN" altLang="en-US" sz="1600" kern="0" dirty="0">
                  <a:solidFill>
                    <a:srgbClr val="646464"/>
                  </a:solidFill>
                  <a:latin typeface="Arial" pitchFamily="34" charset="0"/>
                  <a:ea typeface="微软雅黑" pitchFamily="34" charset="-122"/>
                </a:rPr>
                <a:t>教育目标与定位：成为专业硕士学位教育的江西省标杆和引领者、全国的影响者。</a:t>
              </a: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3600450" y="3363913"/>
            <a:ext cx="2484438" cy="1271587"/>
            <a:chOff x="3648596" y="3980384"/>
            <a:chExt cx="2816692" cy="1443101"/>
          </a:xfrm>
        </p:grpSpPr>
        <p:cxnSp>
          <p:nvCxnSpPr>
            <p:cNvPr id="30738" name="直接连接符 27"/>
            <p:cNvCxnSpPr>
              <a:cxnSpLocks noChangeShapeType="1"/>
            </p:cNvCxnSpPr>
            <p:nvPr/>
          </p:nvCxnSpPr>
          <p:spPr bwMode="auto">
            <a:xfrm>
              <a:off x="3648596" y="3980384"/>
              <a:ext cx="0" cy="1358533"/>
            </a:xfrm>
            <a:prstGeom prst="line">
              <a:avLst/>
            </a:prstGeom>
            <a:noFill/>
            <a:ln w="9525" algn="ctr">
              <a:solidFill>
                <a:srgbClr val="888888"/>
              </a:solidFill>
              <a:round/>
              <a:headEnd type="oval" w="med" len="med"/>
              <a:tailEnd type="oval" w="med" len="med"/>
            </a:ln>
          </p:spPr>
        </p:cxnSp>
        <p:sp>
          <p:nvSpPr>
            <p:cNvPr id="29" name="TextBox 28"/>
            <p:cNvSpPr txBox="1"/>
            <p:nvPr/>
          </p:nvSpPr>
          <p:spPr>
            <a:xfrm>
              <a:off x="3740387" y="4061457"/>
              <a:ext cx="2724901" cy="13620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kern="0" dirty="0">
                  <a:solidFill>
                    <a:srgbClr val="C00000"/>
                  </a:solidFill>
                  <a:latin typeface="Arial" pitchFamily="34" charset="0"/>
                  <a:ea typeface="微软雅黑" pitchFamily="34" charset="-122"/>
                </a:rPr>
                <a:t>初步形成“一个核心、两大机制、四轮驱动”人才培养模式。</a:t>
              </a:r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5330825" y="842963"/>
            <a:ext cx="3128963" cy="1325562"/>
            <a:chOff x="5044092" y="1916832"/>
            <a:chExt cx="3283212" cy="1502549"/>
          </a:xfrm>
        </p:grpSpPr>
        <p:cxnSp>
          <p:nvCxnSpPr>
            <p:cNvPr id="30736" name="直接连接符 30"/>
            <p:cNvCxnSpPr>
              <a:cxnSpLocks noChangeShapeType="1"/>
            </p:cNvCxnSpPr>
            <p:nvPr/>
          </p:nvCxnSpPr>
          <p:spPr bwMode="auto">
            <a:xfrm>
              <a:off x="5044092" y="2060848"/>
              <a:ext cx="0" cy="1358533"/>
            </a:xfrm>
            <a:prstGeom prst="line">
              <a:avLst/>
            </a:prstGeom>
            <a:noFill/>
            <a:ln w="9525" algn="ctr">
              <a:solidFill>
                <a:srgbClr val="888888"/>
              </a:solidFill>
              <a:round/>
              <a:headEnd type="oval" w="med" len="med"/>
              <a:tailEnd type="oval" w="med" len="med"/>
            </a:ln>
          </p:spPr>
        </p:cxnSp>
        <p:sp>
          <p:nvSpPr>
            <p:cNvPr id="32" name="TextBox 31"/>
            <p:cNvSpPr txBox="1"/>
            <p:nvPr/>
          </p:nvSpPr>
          <p:spPr>
            <a:xfrm>
              <a:off x="5044092" y="1916832"/>
              <a:ext cx="3283212" cy="13621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kern="0" dirty="0">
                  <a:solidFill>
                    <a:srgbClr val="646464"/>
                  </a:solidFill>
                  <a:latin typeface="Arial" pitchFamily="34" charset="0"/>
                  <a:ea typeface="微软雅黑" pitchFamily="34" charset="-122"/>
                </a:rPr>
                <a:t>成立</a:t>
              </a:r>
              <a:r>
                <a:rPr lang="en-US" altLang="zh-CN" sz="1600" kern="0" dirty="0">
                  <a:solidFill>
                    <a:srgbClr val="646464"/>
                  </a:solidFill>
                  <a:latin typeface="Arial" pitchFamily="34" charset="0"/>
                  <a:ea typeface="微软雅黑" pitchFamily="34" charset="-122"/>
                </a:rPr>
                <a:t>EMBA</a:t>
              </a:r>
              <a:r>
                <a:rPr lang="zh-CN" altLang="en-US" sz="1600" kern="0" dirty="0">
                  <a:solidFill>
                    <a:srgbClr val="646464"/>
                  </a:solidFill>
                  <a:latin typeface="Arial" pitchFamily="34" charset="0"/>
                  <a:ea typeface="微软雅黑" pitchFamily="34" charset="-122"/>
                </a:rPr>
                <a:t>教学改革小组，推动系列课程的改革和创新，打造相得益彰、相互联动的四类课堂</a:t>
              </a:r>
              <a:r>
                <a:rPr lang="zh-CN" altLang="en-US" sz="1100" kern="0" dirty="0">
                  <a:solidFill>
                    <a:srgbClr val="646464"/>
                  </a:solidFill>
                  <a:latin typeface="Arial" pitchFamily="34" charset="0"/>
                  <a:ea typeface="微软雅黑" pitchFamily="34" charset="-122"/>
                </a:rPr>
                <a:t>。</a:t>
              </a:r>
            </a:p>
          </p:txBody>
        </p:sp>
      </p:grp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一、顶层设计，战略引领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六、传递智慧，服务社会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68313" y="690563"/>
            <a:ext cx="7848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推动社会慈善事业，建立 “上善”基金、“杨柳”基金，积极开展捐资助学、扶贫等慈善活动，勇于承担社会责任。</a:t>
            </a:r>
          </a:p>
        </p:txBody>
      </p:sp>
      <p:pic>
        <p:nvPicPr>
          <p:cNvPr id="8" name="Picture 7" descr="IMG_33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066925"/>
            <a:ext cx="324008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84213" y="4495800"/>
            <a:ext cx="2735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b="1">
                <a:latin typeface="Calibri" pitchFamily="34" charset="0"/>
              </a:rPr>
              <a:t>上善基金启动仪式</a:t>
            </a:r>
          </a:p>
        </p:txBody>
      </p:sp>
      <p:pic>
        <p:nvPicPr>
          <p:cNvPr id="12" name="Picture 6" descr="460664626578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560206" y="1707654"/>
            <a:ext cx="3683682" cy="259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6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4591050" y="4364038"/>
            <a:ext cx="3671888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>
                <a:latin typeface="宋体" charset="-122"/>
              </a:rPr>
              <a:t>EMBA</a:t>
            </a:r>
            <a:r>
              <a:rPr lang="zh-CN" altLang="en-US" b="1">
                <a:latin typeface="宋体" charset="-122"/>
              </a:rPr>
              <a:t>金融班学员关爱困难青少年</a:t>
            </a:r>
          </a:p>
          <a:p>
            <a:pPr algn="ctr">
              <a:spcBef>
                <a:spcPct val="50000"/>
              </a:spcBef>
            </a:pPr>
            <a:r>
              <a:rPr lang="zh-CN" altLang="en-US" b="1">
                <a:latin typeface="宋体" charset="-122"/>
              </a:rPr>
              <a:t>群体捐赠</a:t>
            </a:r>
            <a:r>
              <a:rPr lang="en-US" altLang="zh-CN" b="1">
                <a:latin typeface="宋体" charset="-122"/>
              </a:rPr>
              <a:t>20</a:t>
            </a:r>
            <a:r>
              <a:rPr lang="zh-CN" altLang="en-US" b="1">
                <a:latin typeface="宋体" charset="-122"/>
              </a:rPr>
              <a:t>万元</a:t>
            </a:r>
            <a:r>
              <a:rPr lang="zh-CN" altLang="en-US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247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六、传递智慧，服务社会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68313" y="690563"/>
            <a:ext cx="8135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、 </a:t>
            </a:r>
            <a:r>
              <a:rPr lang="en-US" altLang="zh-CN" dirty="0" err="1">
                <a:latin typeface="微软雅黑" pitchFamily="34" charset="-122"/>
                <a:ea typeface="微软雅黑" pitchFamily="34" charset="-122"/>
              </a:rPr>
              <a:t>举办各类围绕人文修养、健康生活、</a:t>
            </a:r>
            <a:r>
              <a:rPr lang="en-US" altLang="zh-CN" dirty="0" err="1" smtClean="0">
                <a:latin typeface="微软雅黑" pitchFamily="34" charset="-122"/>
                <a:ea typeface="微软雅黑" pitchFamily="34" charset="-122"/>
              </a:rPr>
              <a:t>家庭教育等主题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同学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联谊活动。</a:t>
            </a:r>
          </a:p>
        </p:txBody>
      </p:sp>
      <p:pic>
        <p:nvPicPr>
          <p:cNvPr id="9" name="Picture 5" descr="141377592109348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897846" y="1347614"/>
            <a:ext cx="3993741" cy="2615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6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27025" y="4457700"/>
            <a:ext cx="39592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省三先生</a:t>
            </a:r>
            <a:r>
              <a: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《</a:t>
            </a: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游于艺，把握生命节奏</a:t>
            </a:r>
            <a:r>
              <a: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》</a:t>
            </a: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讲座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076825" y="4468813"/>
            <a:ext cx="3240088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肖戈</a:t>
            </a:r>
            <a:r>
              <a: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《</a:t>
            </a: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美丽星球 </a:t>
            </a:r>
            <a:r>
              <a: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》</a:t>
            </a: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讲座</a:t>
            </a:r>
          </a:p>
        </p:txBody>
      </p:sp>
      <p:pic>
        <p:nvPicPr>
          <p:cNvPr id="15" name="Picture 12" descr="982198141359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82977" y="1707654"/>
            <a:ext cx="3156386" cy="2104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6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六、传递智慧，服务社会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68313" y="690563"/>
            <a:ext cx="8135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、 </a:t>
            </a:r>
            <a:r>
              <a:rPr lang="en-US" altLang="zh-CN" dirty="0" err="1">
                <a:latin typeface="微软雅黑" pitchFamily="34" charset="-122"/>
                <a:ea typeface="微软雅黑" pitchFamily="34" charset="-122"/>
              </a:rPr>
              <a:t>举办各类围绕人文修养、健康生活、家庭教育等主题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的同学联谊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活动。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473200"/>
            <a:ext cx="3557587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8" descr="14193812742894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3216275"/>
            <a:ext cx="2409825" cy="160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77888" y="4021138"/>
            <a:ext cx="2519362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庐山西海亲子活动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6804025" y="1417638"/>
            <a:ext cx="2244725" cy="1323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清华大学美术学院、中央美术学院书画鉴定博士邱才桢教授</a:t>
            </a:r>
            <a:r>
              <a: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《</a:t>
            </a: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书法文化、艺术、修养与鉴赏问题</a:t>
            </a:r>
            <a:r>
              <a: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》</a:t>
            </a: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讲座 </a:t>
            </a:r>
          </a:p>
        </p:txBody>
      </p:sp>
      <p:sp>
        <p:nvSpPr>
          <p:cNvPr id="4" name="矩形 3"/>
          <p:cNvSpPr/>
          <p:nvPr/>
        </p:nvSpPr>
        <p:spPr>
          <a:xfrm>
            <a:off x="6813550" y="3773488"/>
            <a:ext cx="2227263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我校张波教授</a:t>
            </a:r>
            <a:r>
              <a: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《</a:t>
            </a: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艺术的领导，领导的艺术</a:t>
            </a:r>
            <a:r>
              <a: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》</a:t>
            </a: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讲座</a:t>
            </a:r>
          </a:p>
        </p:txBody>
      </p:sp>
      <p:pic>
        <p:nvPicPr>
          <p:cNvPr id="65546" name="Picture 10" descr="_MG_41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1492250"/>
            <a:ext cx="2232025" cy="148748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482600" y="1585913"/>
            <a:ext cx="4737100" cy="113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 err="1">
                <a:ln w="11430"/>
                <a:latin typeface="微软雅黑" pitchFamily="34" charset="-122"/>
                <a:ea typeface="微软雅黑" pitchFamily="34" charset="-122"/>
              </a:rPr>
              <a:t>充分利用学院办公场所和EMBA教学楼墙面，设计了丰富多彩的文化题材，让墙面说话，既美化了环境，又营造浓厚的学院文化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。 </a:t>
            </a:r>
            <a:endParaRPr lang="zh-CN" altLang="en-US" spc="50" dirty="0">
              <a:ln w="11430"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554038" y="1109663"/>
            <a:ext cx="1425575" cy="382587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让墙面说话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5337850" y="843558"/>
            <a:ext cx="2581206" cy="1724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 rot="422593">
            <a:off x="5777148" y="2067862"/>
            <a:ext cx="2888945" cy="19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 bwMode="auto">
          <a:xfrm rot="854817">
            <a:off x="4972847" y="2966575"/>
            <a:ext cx="2562324" cy="1710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七、文化营造，提升品牌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 bwMode="auto">
          <a:xfrm rot="1582506">
            <a:off x="3391977" y="3397535"/>
            <a:ext cx="2562324" cy="919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 bwMode="auto">
          <a:xfrm rot="393079">
            <a:off x="1523295" y="3174725"/>
            <a:ext cx="2310015" cy="1393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482600" y="1585913"/>
            <a:ext cx="4810125" cy="113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 err="1">
                <a:ln w="11430"/>
                <a:latin typeface="微软雅黑" pitchFamily="34" charset="-122"/>
                <a:ea typeface="微软雅黑" pitchFamily="34" charset="-122"/>
              </a:rPr>
              <a:t>加强学院网站升级改版，使网站功能布局的更加合理、内容更加丰富，真正做到学院品牌形象对社会外界宣传展示的鲜活窗口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6" name="对角圆角矩形 5"/>
          <p:cNvSpPr/>
          <p:nvPr/>
        </p:nvSpPr>
        <p:spPr>
          <a:xfrm>
            <a:off x="554038" y="1109663"/>
            <a:ext cx="1641475" cy="382587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让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网站活起来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40425" y="1109663"/>
            <a:ext cx="2879725" cy="2095500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422593">
            <a:off x="4394200" y="2870200"/>
            <a:ext cx="2876550" cy="1922463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42988" y="3105150"/>
            <a:ext cx="3370262" cy="1855788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七、文化营造，提升品牌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327025" y="1747838"/>
            <a:ext cx="4316413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 err="1">
                <a:ln w="11430"/>
                <a:latin typeface="微软雅黑" pitchFamily="34" charset="-122"/>
                <a:ea typeface="微软雅黑" pitchFamily="34" charset="-122"/>
              </a:rPr>
              <a:t>充分发挥新媒体、微媒体的优势，建立MBA学院公众微信和EMBA项目公众微信平台，及时对学院的活动进行快速及时的发布与传播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6" name="对角圆角矩形 5"/>
          <p:cNvSpPr/>
          <p:nvPr/>
        </p:nvSpPr>
        <p:spPr>
          <a:xfrm>
            <a:off x="554038" y="1109663"/>
            <a:ext cx="2001837" cy="382587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让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新媒体动起来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6189431" y="444275"/>
            <a:ext cx="1713322" cy="1713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 rot="422593">
            <a:off x="6361081" y="1174201"/>
            <a:ext cx="1716094" cy="2905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 bwMode="auto">
          <a:xfrm rot="422593">
            <a:off x="5609681" y="2864786"/>
            <a:ext cx="1765453" cy="1765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七、文化营造，提升品牌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 bwMode="auto">
          <a:xfrm rot="881691">
            <a:off x="4573527" y="2022726"/>
            <a:ext cx="1742434" cy="2947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矩形 2"/>
          <p:cNvSpPr/>
          <p:nvPr/>
        </p:nvSpPr>
        <p:spPr>
          <a:xfrm>
            <a:off x="1165225" y="3887788"/>
            <a:ext cx="2781300" cy="609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Calibri"/>
                <a:ea typeface="微软雅黑"/>
              </a:rPr>
              <a:t>江西财经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Calibri"/>
                <a:ea typeface="微软雅黑"/>
                <a:sym typeface="Arial" pitchFamily="34" charset="0"/>
              </a:rPr>
              <a:t>大学MBA学院公众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Calibri"/>
                <a:ea typeface="微软雅黑"/>
              </a:rPr>
              <a:t>微信</a:t>
            </a:r>
            <a:endParaRPr lang="en-US" altLang="zh-CN" sz="1400" dirty="0">
              <a:solidFill>
                <a:schemeClr val="bg2">
                  <a:lumMod val="10000"/>
                </a:schemeClr>
              </a:solidFill>
              <a:latin typeface="Calibri"/>
              <a:ea typeface="微软雅黑"/>
            </a:endParaRPr>
          </a:p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+mn-lt"/>
                <a:ea typeface="微软雅黑"/>
              </a:rPr>
              <a:t>江西财经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+mn-lt"/>
                <a:ea typeface="微软雅黑"/>
                <a:sym typeface="Arial" pitchFamily="34" charset="0"/>
              </a:rPr>
              <a:t>大学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+mn-lt"/>
                <a:ea typeface="微软雅黑"/>
                <a:sym typeface="Arial" pitchFamily="34" charset="0"/>
              </a:rPr>
              <a:t>E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+mn-lt"/>
                <a:ea typeface="微软雅黑"/>
                <a:sym typeface="Arial" pitchFamily="34" charset="0"/>
              </a:rPr>
              <a:t>MBA项目公众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+mn-lt"/>
                <a:ea typeface="微软雅黑"/>
              </a:rPr>
              <a:t>微信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327025" y="1747838"/>
            <a:ext cx="5397500" cy="113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50" dirty="0" err="1">
                <a:ln w="11430"/>
                <a:latin typeface="微软雅黑" pitchFamily="34" charset="-122"/>
                <a:ea typeface="微软雅黑" pitchFamily="34" charset="-122"/>
              </a:rPr>
              <a:t>通过每周三教职工“早分享”学习，提高员工综合素质，培养一支团结、协调、和谐、高效的管理服务团队</a:t>
            </a:r>
            <a:r>
              <a:rPr lang="en-US" altLang="zh-CN" spc="50" dirty="0">
                <a:ln w="11430"/>
                <a:latin typeface="微软雅黑" pitchFamily="34" charset="-122"/>
                <a:ea typeface="微软雅黑" pitchFamily="34" charset="-122"/>
              </a:rPr>
              <a:t>。 </a:t>
            </a:r>
          </a:p>
        </p:txBody>
      </p:sp>
      <p:sp>
        <p:nvSpPr>
          <p:cNvPr id="6" name="对角圆角矩形 5"/>
          <p:cNvSpPr/>
          <p:nvPr/>
        </p:nvSpPr>
        <p:spPr>
          <a:xfrm>
            <a:off x="554038" y="1109663"/>
            <a:ext cx="2001837" cy="382587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让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员工学起来</a:t>
            </a: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七、文化营造，提升品牌</a:t>
            </a:r>
          </a:p>
        </p:txBody>
      </p:sp>
      <p:pic>
        <p:nvPicPr>
          <p:cNvPr id="13" name="Picture 5" descr="IMG_2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663" y="2824163"/>
            <a:ext cx="3025775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8946"/>
          <a:stretch/>
        </p:blipFill>
        <p:spPr bwMode="auto">
          <a:xfrm>
            <a:off x="5886039" y="1110243"/>
            <a:ext cx="2512240" cy="3427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179388" y="749300"/>
            <a:ext cx="7777162" cy="1030288"/>
            <a:chOff x="0" y="0"/>
            <a:chExt cx="10875755" cy="1439863"/>
          </a:xfrm>
        </p:grpSpPr>
        <p:sp>
          <p:nvSpPr>
            <p:cNvPr id="34" name="AutoShape 37"/>
            <p:cNvSpPr>
              <a:spLocks noChangeArrowheads="1"/>
            </p:cNvSpPr>
            <p:nvPr/>
          </p:nvSpPr>
          <p:spPr bwMode="auto">
            <a:xfrm>
              <a:off x="805858" y="348319"/>
              <a:ext cx="10069897" cy="1078233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lvl="2" algn="ctr"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grpSp>
          <p:nvGrpSpPr>
            <p:cNvPr id="74772" name="Group 5"/>
            <p:cNvGrpSpPr>
              <a:grpSpLocks/>
            </p:cNvGrpSpPr>
            <p:nvPr/>
          </p:nvGrpSpPr>
          <p:grpSpPr bwMode="auto">
            <a:xfrm>
              <a:off x="0" y="0"/>
              <a:ext cx="1527175" cy="1439863"/>
              <a:chOff x="0" y="0"/>
              <a:chExt cx="1527175" cy="1439863"/>
            </a:xfrm>
          </p:grpSpPr>
          <p:sp>
            <p:nvSpPr>
              <p:cNvPr id="37" name="AutoShape 4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27357" cy="1439863"/>
              </a:xfrm>
              <a:prstGeom prst="upArrow">
                <a:avLst>
                  <a:gd name="adj1" fmla="val 70981"/>
                  <a:gd name="adj2" fmla="val 47806"/>
                </a:avLst>
              </a:prstGeom>
              <a:gradFill rotWithShape="0">
                <a:gsLst>
                  <a:gs pos="0">
                    <a:srgbClr val="FF0000"/>
                  </a:gs>
                  <a:gs pos="75000">
                    <a:srgbClr val="C00000"/>
                  </a:gs>
                  <a:gs pos="100000">
                    <a:srgbClr val="C00000"/>
                  </a:gs>
                </a:gsLst>
                <a:lin ang="3000000"/>
              </a:gra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8100" dir="5400000" algn="ctr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marL="0" lvl="2" algn="ctr">
                  <a:buClr>
                    <a:srgbClr val="FF0000"/>
                  </a:buClr>
                  <a:buSzPct val="70000"/>
                  <a:buFont typeface="Wingdings" pitchFamily="2" charset="2"/>
                  <a:buChar char="u"/>
                  <a:defRPr/>
                </a:pPr>
                <a:endParaRPr lang="zh-CN" altLang="en-US" kern="0">
                  <a:solidFill>
                    <a:srgbClr val="000000"/>
                  </a:solidFill>
                  <a:ea typeface="+mn-ea"/>
                </a:endParaRPr>
              </a:p>
            </p:txBody>
          </p:sp>
          <p:grpSp>
            <p:nvGrpSpPr>
              <p:cNvPr id="74775" name="Group 7"/>
              <p:cNvGrpSpPr>
                <a:grpSpLocks/>
              </p:cNvGrpSpPr>
              <p:nvPr/>
            </p:nvGrpSpPr>
            <p:grpSpPr bwMode="auto">
              <a:xfrm>
                <a:off x="53276" y="506750"/>
                <a:ext cx="1444752" cy="731710"/>
                <a:chOff x="0" y="-199370"/>
                <a:chExt cx="1444752" cy="731710"/>
              </a:xfrm>
            </p:grpSpPr>
            <p:pic>
              <p:nvPicPr>
                <p:cNvPr id="74776" name="TextBox 7"/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444752" cy="402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7764" y="-200283"/>
                  <a:ext cx="1416357" cy="732133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9pPr>
                </a:lstStyle>
                <a:p>
                  <a:pPr algn="ctr" eaLnBrk="1" fontAlgn="ctr" hangingPunct="1">
                    <a:buClr>
                      <a:srgbClr val="FF0000"/>
                    </a:buClr>
                    <a:buSzPct val="70000"/>
                    <a:defRPr/>
                  </a:pPr>
                  <a:r>
                    <a:rPr lang="zh-CN" altLang="en-US" sz="1400" kern="0" dirty="0" smtClean="0">
                      <a:solidFill>
                        <a:srgbClr val="FFFFFF"/>
                      </a:solidFill>
                      <a:latin typeface="微软雅黑" pitchFamily="34" charset="-122"/>
                      <a:ea typeface="微软雅黑" pitchFamily="34" charset="-122"/>
                    </a:rPr>
                    <a:t>红色井冈山教育</a:t>
                  </a:r>
                  <a:endParaRPr lang="zh-CN" altLang="en-US" sz="1400" kern="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sp>
          <p:nvSpPr>
            <p:cNvPr id="36" name="TextBox 43"/>
            <p:cNvSpPr txBox="1">
              <a:spLocks noChangeArrowheads="1"/>
            </p:cNvSpPr>
            <p:nvPr/>
          </p:nvSpPr>
          <p:spPr bwMode="auto">
            <a:xfrm>
              <a:off x="1813735" y="432625"/>
              <a:ext cx="8500362" cy="95177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auto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1600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、组织全体党员教职工两次上井冈山，开展了“缅怀革命先烈、发扬井冈精神”为主题的活动，接受红色井冈精神教育和洗礼。</a:t>
              </a:r>
            </a:p>
          </p:txBody>
        </p:sp>
      </p:grpSp>
      <p:grpSp>
        <p:nvGrpSpPr>
          <p:cNvPr id="41" name="Group 11"/>
          <p:cNvGrpSpPr>
            <a:grpSpLocks/>
          </p:cNvGrpSpPr>
          <p:nvPr/>
        </p:nvGrpSpPr>
        <p:grpSpPr bwMode="auto">
          <a:xfrm>
            <a:off x="608013" y="2139950"/>
            <a:ext cx="7348537" cy="1028700"/>
            <a:chOff x="0" y="0"/>
            <a:chExt cx="10276188" cy="1439863"/>
          </a:xfrm>
        </p:grpSpPr>
        <p:sp>
          <p:nvSpPr>
            <p:cNvPr id="42" name="AutoShape 38"/>
            <p:cNvSpPr>
              <a:spLocks noChangeArrowheads="1"/>
            </p:cNvSpPr>
            <p:nvPr/>
          </p:nvSpPr>
          <p:spPr bwMode="auto">
            <a:xfrm>
              <a:off x="812505" y="346634"/>
              <a:ext cx="9463683" cy="1079897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lvl="2" algn="ctr"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grpSp>
          <p:nvGrpSpPr>
            <p:cNvPr id="74766" name="Group 13"/>
            <p:cNvGrpSpPr>
              <a:grpSpLocks/>
            </p:cNvGrpSpPr>
            <p:nvPr/>
          </p:nvGrpSpPr>
          <p:grpSpPr bwMode="auto">
            <a:xfrm>
              <a:off x="0" y="0"/>
              <a:ext cx="1527175" cy="1439863"/>
              <a:chOff x="0" y="0"/>
              <a:chExt cx="1527175" cy="1439863"/>
            </a:xfrm>
          </p:grpSpPr>
          <p:sp>
            <p:nvSpPr>
              <p:cNvPr id="45" name="AutoShape 4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27332" cy="1439863"/>
              </a:xfrm>
              <a:prstGeom prst="upArrow">
                <a:avLst>
                  <a:gd name="adj1" fmla="val 70981"/>
                  <a:gd name="adj2" fmla="val 47806"/>
                </a:avLst>
              </a:prstGeom>
              <a:gradFill rotWithShape="0">
                <a:gsLst>
                  <a:gs pos="0">
                    <a:srgbClr val="FFC000"/>
                  </a:gs>
                  <a:gs pos="75000">
                    <a:srgbClr val="FF0000"/>
                  </a:gs>
                  <a:gs pos="100000">
                    <a:srgbClr val="FF0000"/>
                  </a:gs>
                </a:gsLst>
                <a:lin ang="3000000"/>
              </a:gra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8100" dir="5400000" algn="ctr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buClr>
                    <a:srgbClr val="FF0000"/>
                  </a:buClr>
                  <a:buSzPct val="70000"/>
                  <a:buFont typeface="Wingdings" pitchFamily="2" charset="2"/>
                  <a:buChar char="u"/>
                  <a:defRPr/>
                </a:pPr>
                <a:endParaRPr lang="zh-CN" altLang="en-US" kern="0">
                  <a:solidFill>
                    <a:srgbClr val="000000"/>
                  </a:solidFill>
                  <a:ea typeface="+mn-ea"/>
                </a:endParaRPr>
              </a:p>
            </p:txBody>
          </p:sp>
          <p:grpSp>
            <p:nvGrpSpPr>
              <p:cNvPr id="74768" name="Group 15"/>
              <p:cNvGrpSpPr>
                <a:grpSpLocks/>
              </p:cNvGrpSpPr>
              <p:nvPr/>
            </p:nvGrpSpPr>
            <p:grpSpPr bwMode="auto">
              <a:xfrm>
                <a:off x="48831" y="577408"/>
                <a:ext cx="1444752" cy="731710"/>
                <a:chOff x="0" y="-140396"/>
                <a:chExt cx="1444752" cy="731710"/>
              </a:xfrm>
            </p:grpSpPr>
            <p:pic>
              <p:nvPicPr>
                <p:cNvPr id="74769" name="TextBox 10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444752" cy="396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5547" y="-140081"/>
                  <a:ext cx="1416334" cy="73104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9pPr>
                </a:lstStyle>
                <a:p>
                  <a:pPr algn="ctr" eaLnBrk="1" fontAlgn="ctr" hangingPunct="1">
                    <a:buClr>
                      <a:srgbClr val="FF0000"/>
                    </a:buClr>
                    <a:buSzPct val="70000"/>
                    <a:defRPr/>
                  </a:pPr>
                  <a:r>
                    <a:rPr lang="zh-CN" altLang="en-US" sz="1400" kern="0" dirty="0" smtClean="0">
                      <a:solidFill>
                        <a:srgbClr val="FFFFFF"/>
                      </a:solidFill>
                      <a:latin typeface="微软雅黑" pitchFamily="34" charset="-122"/>
                      <a:ea typeface="微软雅黑" pitchFamily="34" charset="-122"/>
                    </a:rPr>
                    <a:t>党风廉政建设</a:t>
                  </a:r>
                  <a:endParaRPr lang="zh-CN" altLang="en-US" sz="1400" kern="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49" name="Group 19"/>
          <p:cNvGrpSpPr>
            <a:grpSpLocks/>
          </p:cNvGrpSpPr>
          <p:nvPr/>
        </p:nvGrpSpPr>
        <p:grpSpPr bwMode="auto">
          <a:xfrm>
            <a:off x="1001713" y="3557588"/>
            <a:ext cx="6954837" cy="1030287"/>
            <a:chOff x="0" y="0"/>
            <a:chExt cx="9724876" cy="1439863"/>
          </a:xfrm>
        </p:grpSpPr>
        <p:sp>
          <p:nvSpPr>
            <p:cNvPr id="50" name="AutoShape 41"/>
            <p:cNvSpPr>
              <a:spLocks noChangeArrowheads="1"/>
            </p:cNvSpPr>
            <p:nvPr/>
          </p:nvSpPr>
          <p:spPr bwMode="auto">
            <a:xfrm>
              <a:off x="821320" y="348318"/>
              <a:ext cx="8903556" cy="1078234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lvl="2" algn="ctr"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grpSp>
          <p:nvGrpSpPr>
            <p:cNvPr id="74760" name="Group 21"/>
            <p:cNvGrpSpPr>
              <a:grpSpLocks/>
            </p:cNvGrpSpPr>
            <p:nvPr/>
          </p:nvGrpSpPr>
          <p:grpSpPr bwMode="auto">
            <a:xfrm>
              <a:off x="0" y="0"/>
              <a:ext cx="1527175" cy="1439863"/>
              <a:chOff x="0" y="0"/>
              <a:chExt cx="1527175" cy="1439863"/>
            </a:xfrm>
          </p:grpSpPr>
          <p:sp>
            <p:nvSpPr>
              <p:cNvPr id="53" name="AutoShape 4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27211" cy="1439863"/>
              </a:xfrm>
              <a:prstGeom prst="upArrow">
                <a:avLst>
                  <a:gd name="adj1" fmla="val 70981"/>
                  <a:gd name="adj2" fmla="val 47806"/>
                </a:avLst>
              </a:prstGeom>
              <a:gradFill rotWithShape="0">
                <a:gsLst>
                  <a:gs pos="0">
                    <a:srgbClr val="BFBFBF"/>
                  </a:gs>
                  <a:gs pos="75000">
                    <a:srgbClr val="595959"/>
                  </a:gs>
                  <a:gs pos="100000">
                    <a:srgbClr val="595959"/>
                  </a:gs>
                </a:gsLst>
                <a:lin ang="3000000"/>
              </a:gradFill>
              <a:ln w="317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8100" dir="5400000" algn="ctr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marL="0" lvl="2" algn="ctr" eaLnBrk="0" hangingPunct="0">
                  <a:buClr>
                    <a:srgbClr val="FF0000"/>
                  </a:buClr>
                  <a:buSzPct val="70000"/>
                  <a:buFont typeface="Wingdings" pitchFamily="2" charset="2"/>
                  <a:buChar char="u"/>
                  <a:tabLst>
                    <a:tab pos="136525" algn="l"/>
                  </a:tabLst>
                  <a:defRPr/>
                </a:pPr>
                <a:endParaRPr lang="zh-CN" altLang="en-US" kern="0">
                  <a:solidFill>
                    <a:srgbClr val="000000"/>
                  </a:solidFill>
                  <a:ea typeface="+mn-ea"/>
                </a:endParaRPr>
              </a:p>
            </p:txBody>
          </p:sp>
          <p:grpSp>
            <p:nvGrpSpPr>
              <p:cNvPr id="74762" name="Group 23"/>
              <p:cNvGrpSpPr>
                <a:grpSpLocks/>
              </p:cNvGrpSpPr>
              <p:nvPr/>
            </p:nvGrpSpPr>
            <p:grpSpPr bwMode="auto">
              <a:xfrm>
                <a:off x="51053" y="533550"/>
                <a:ext cx="1445769" cy="731710"/>
                <a:chOff x="-1017" y="-195938"/>
                <a:chExt cx="1445769" cy="731710"/>
              </a:xfrm>
            </p:grpSpPr>
            <p:pic>
              <p:nvPicPr>
                <p:cNvPr id="74763" name="TextBox 13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444752" cy="396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-1016" y="-197027"/>
                  <a:ext cx="1416222" cy="732133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9pPr>
                </a:lstStyle>
                <a:p>
                  <a:pPr algn="ctr" eaLnBrk="1" fontAlgn="ctr" hangingPunct="1">
                    <a:buClr>
                      <a:srgbClr val="FF0000"/>
                    </a:buClr>
                    <a:buSzPct val="70000"/>
                    <a:defRPr/>
                  </a:pPr>
                  <a:r>
                    <a:rPr lang="zh-CN" altLang="en-US" sz="1400" kern="0" dirty="0" smtClean="0">
                      <a:solidFill>
                        <a:srgbClr val="FFFFFF"/>
                      </a:solidFill>
                      <a:latin typeface="微软雅黑" pitchFamily="34" charset="-122"/>
                      <a:ea typeface="微软雅黑" pitchFamily="34" charset="-122"/>
                    </a:rPr>
                    <a:t>综</a:t>
                  </a:r>
                  <a:r>
                    <a:rPr lang="zh-CN" altLang="en-US" sz="1400" kern="0" dirty="0">
                      <a:solidFill>
                        <a:srgbClr val="FFFFFF"/>
                      </a:solidFill>
                      <a:latin typeface="微软雅黑" pitchFamily="34" charset="-122"/>
                      <a:ea typeface="微软雅黑" pitchFamily="34" charset="-122"/>
                    </a:rPr>
                    <a:t>治规范化工</a:t>
                  </a:r>
                  <a:r>
                    <a:rPr lang="zh-CN" altLang="en-US" sz="1400" kern="0" dirty="0" smtClean="0">
                      <a:solidFill>
                        <a:srgbClr val="FFFFFF"/>
                      </a:solidFill>
                      <a:latin typeface="微软雅黑" pitchFamily="34" charset="-122"/>
                      <a:ea typeface="微软雅黑" pitchFamily="34" charset="-122"/>
                    </a:rPr>
                    <a:t>作</a:t>
                  </a:r>
                  <a:endParaRPr lang="zh-CN" altLang="en-US" sz="1400" kern="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八、党建综治，和谐平安</a:t>
            </a:r>
          </a:p>
        </p:txBody>
      </p:sp>
      <p:sp>
        <p:nvSpPr>
          <p:cNvPr id="2" name="矩形 1"/>
          <p:cNvSpPr/>
          <p:nvPr/>
        </p:nvSpPr>
        <p:spPr>
          <a:xfrm>
            <a:off x="1619250" y="2427288"/>
            <a:ext cx="64008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6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、以落实党中央八项规定和清查红包、争做“四有”好老师、开展</a:t>
            </a:r>
          </a:p>
          <a:p>
            <a:pPr eaLnBrk="0" hangingPunct="0">
              <a:lnSpc>
                <a:spcPct val="126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“为官不为”专项整治为契机，积极开展各种党风廉政建设活动。</a:t>
            </a:r>
          </a:p>
        </p:txBody>
      </p:sp>
      <p:sp>
        <p:nvSpPr>
          <p:cNvPr id="3" name="矩形 2"/>
          <p:cNvSpPr/>
          <p:nvPr/>
        </p:nvSpPr>
        <p:spPr>
          <a:xfrm>
            <a:off x="2138363" y="3971925"/>
            <a:ext cx="61055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kern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、在教学管理活动中强调综治规范化工作，创建和谐平安学院。</a:t>
            </a:r>
          </a:p>
        </p:txBody>
      </p:sp>
      <p:pic>
        <p:nvPicPr>
          <p:cNvPr id="28" name="Picture 7" descr="IMG_5472_副本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6503" y="1923678"/>
            <a:ext cx="5380831" cy="30988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563888" y="3229297"/>
            <a:ext cx="2376264" cy="15829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6802" name="AutoShape 6" descr="图片1"/>
          <p:cNvSpPr>
            <a:spLocks noChangeArrowheads="1"/>
          </p:cNvSpPr>
          <p:nvPr/>
        </p:nvSpPr>
        <p:spPr bwMode="auto">
          <a:xfrm>
            <a:off x="827584" y="1059582"/>
            <a:ext cx="2881312" cy="208915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zh-CN" altLang="en-US">
              <a:latin typeface="Calibri" pitchFamily="34" charset="0"/>
            </a:endParaRPr>
          </a:p>
        </p:txBody>
      </p:sp>
      <p:pic>
        <p:nvPicPr>
          <p:cNvPr id="4" name="Picture 4" descr="IMG_2246_副本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101612" y="483518"/>
            <a:ext cx="3677079" cy="2449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图片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1888"/>
            <a:ext cx="9252520" cy="54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70046" y="599692"/>
            <a:ext cx="7648248" cy="18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600" b="1" spc="50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4800" b="1" spc="50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祝</a:t>
            </a:r>
            <a:r>
              <a:rPr lang="zh-CN" altLang="en-US" sz="4800" b="1" spc="5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各位</a:t>
            </a:r>
            <a:r>
              <a:rPr lang="zh-CN" altLang="en-US" sz="4800" b="1" spc="50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领导</a:t>
            </a:r>
            <a:endParaRPr lang="en-US" altLang="zh-CN" sz="4800" b="1" spc="50" dirty="0" smtClean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4800" b="1" spc="50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新春吉祥如意、幸福</a:t>
            </a:r>
            <a:r>
              <a:rPr lang="zh-CN" altLang="en-US" sz="4800" b="1" spc="5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安康！</a:t>
            </a:r>
            <a:endParaRPr lang="en-US" altLang="zh-CN" sz="4800" b="1" spc="5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67744" y="4011910"/>
            <a:ext cx="362791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汇报完毕，谢谢</a:t>
            </a:r>
            <a:r>
              <a:rPr lang="en-US" altLang="zh-CN" sz="36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!</a:t>
            </a:r>
          </a:p>
        </p:txBody>
      </p:sp>
      <p:pic>
        <p:nvPicPr>
          <p:cNvPr id="1027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760" y="2211710"/>
            <a:ext cx="5329486" cy="30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未标题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96071" y="-58369"/>
            <a:ext cx="3755958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6138" y="4084638"/>
            <a:ext cx="7315200" cy="682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</a:t>
            </a:r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图：（原）国务院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学位办副</a:t>
            </a:r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主任孙也刚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右图：各高校商学院及研究生培养部门的领导与专家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845468" y="1517063"/>
            <a:ext cx="2862436" cy="2147903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gradFill>
              <a:gsLst>
                <a:gs pos="0">
                  <a:srgbClr val="FFC000"/>
                </a:gs>
                <a:gs pos="40040">
                  <a:schemeClr val="bg1"/>
                </a:gs>
                <a:gs pos="88000">
                  <a:srgbClr val="FF6600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 rot="834713">
            <a:off x="4839135" y="1053095"/>
            <a:ext cx="3278690" cy="2357266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gradFill>
              <a:gsLst>
                <a:gs pos="0">
                  <a:srgbClr val="FFF200"/>
                </a:gs>
                <a:gs pos="40040">
                  <a:schemeClr val="bg1"/>
                </a:gs>
                <a:gs pos="88000">
                  <a:srgbClr val="FFC000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  <a:extLst/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一、顶层设计，战略引领</a:t>
            </a:r>
          </a:p>
        </p:txBody>
      </p:sp>
      <p:sp>
        <p:nvSpPr>
          <p:cNvPr id="12" name="对角圆角矩形 11"/>
          <p:cNvSpPr/>
          <p:nvPr/>
        </p:nvSpPr>
        <p:spPr>
          <a:xfrm>
            <a:off x="554038" y="771525"/>
            <a:ext cx="1570037" cy="381000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、格局高远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wd_cc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5100"/>
            <a:ext cx="939641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14"/>
          <p:cNvSpPr/>
          <p:nvPr/>
        </p:nvSpPr>
        <p:spPr>
          <a:xfrm>
            <a:off x="4284663" y="889000"/>
            <a:ext cx="2855912" cy="465138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0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、定位精准</a:t>
            </a:r>
          </a:p>
        </p:txBody>
      </p:sp>
      <p:sp>
        <p:nvSpPr>
          <p:cNvPr id="12" name="圆角矩形 14"/>
          <p:cNvSpPr/>
          <p:nvPr/>
        </p:nvSpPr>
        <p:spPr>
          <a:xfrm>
            <a:off x="4284663" y="2860675"/>
            <a:ext cx="2855912" cy="465138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0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、目标清晰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8763" y="1470025"/>
            <a:ext cx="4392612" cy="121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atinLnBrk="1">
              <a:lnSpc>
                <a:spcPct val="114000"/>
              </a:lnSpc>
              <a:spcBef>
                <a:spcPct val="50000"/>
              </a:spcBef>
              <a:defRPr/>
            </a:pPr>
            <a:r>
              <a:rPr lang="zh-CN" altLang="en-US" sz="16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</a:rPr>
              <a:t>立足江西，使我校</a:t>
            </a:r>
            <a:r>
              <a:rPr lang="en-US" altLang="zh-CN" sz="16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 sz="16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</a:rPr>
              <a:t>教育</a:t>
            </a:r>
            <a:endParaRPr lang="en-US" altLang="zh-CN" sz="1600" dirty="0">
              <a:solidFill>
                <a:srgbClr val="0D0D0D"/>
              </a:solidFill>
              <a:latin typeface="微软雅黑" pitchFamily="34" charset="-122"/>
              <a:ea typeface="微软雅黑" pitchFamily="34" charset="-122"/>
            </a:endParaRPr>
          </a:p>
          <a:p>
            <a:pPr latinLnBrk="1">
              <a:lnSpc>
                <a:spcPct val="114000"/>
              </a:lnSpc>
              <a:spcBef>
                <a:spcPct val="50000"/>
              </a:spcBef>
              <a:defRPr/>
            </a:pPr>
            <a:r>
              <a:rPr lang="zh-CN" altLang="en-US" sz="2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/>
                <a:ea typeface="华文中宋"/>
                <a:cs typeface="华文中宋"/>
              </a:rPr>
              <a:t>成为专业硕士学位教育的</a:t>
            </a:r>
            <a:r>
              <a:rPr lang="zh-CN" altLang="en-US" sz="2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/>
                <a:ea typeface="华文中宋"/>
                <a:cs typeface="华文中宋"/>
              </a:rPr>
              <a:t>江西省</a:t>
            </a:r>
            <a:r>
              <a:rPr lang="zh-CN" altLang="en-US" sz="2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/>
                <a:ea typeface="华文中宋"/>
                <a:cs typeface="华文中宋"/>
              </a:rPr>
              <a:t>的</a:t>
            </a:r>
            <a:r>
              <a:rPr lang="zh-CN" altLang="en-US" sz="2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/>
                <a:ea typeface="华文中宋"/>
                <a:cs typeface="华文中宋"/>
              </a:rPr>
              <a:t>引领</a:t>
            </a:r>
            <a:r>
              <a:rPr lang="zh-CN" altLang="en-US" sz="2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/>
                <a:ea typeface="华文中宋"/>
                <a:cs typeface="华文中宋"/>
              </a:rPr>
              <a:t>者、全国的影响者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8763" y="3362325"/>
            <a:ext cx="4535487" cy="793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 latinLnBrk="1">
              <a:lnSpc>
                <a:spcPct val="114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重新修订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EMBA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培养方案，初步形成“</a:t>
            </a:r>
            <a:r>
              <a:rPr lang="zh-CN" altLang="en-US" sz="2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itchFamily="2" charset="-122"/>
                <a:ea typeface="华文中宋" pitchFamily="2" charset="-122"/>
              </a:rPr>
              <a:t>一个核心、两大机制、四轮驱动”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人才培养模式</a:t>
            </a: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一、顶层设计，战略引领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9552" y="1466517"/>
            <a:ext cx="2898515" cy="2606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一、顶层设计，战略引领</a:t>
            </a:r>
          </a:p>
        </p:txBody>
      </p:sp>
      <p:sp>
        <p:nvSpPr>
          <p:cNvPr id="15" name="矩形 4"/>
          <p:cNvSpPr>
            <a:spLocks noChangeArrowheads="1"/>
          </p:cNvSpPr>
          <p:nvPr/>
        </p:nvSpPr>
        <p:spPr bwMode="auto">
          <a:xfrm>
            <a:off x="969963" y="2214563"/>
            <a:ext cx="7094537" cy="141287"/>
          </a:xfrm>
          <a:prstGeom prst="rect">
            <a:avLst/>
          </a:prstGeom>
          <a:solidFill>
            <a:srgbClr val="D1D1F0">
              <a:alpha val="34000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8100" algn="ctr" rotWithShape="0">
              <a:srgbClr val="000000">
                <a:alpha val="37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>
              <a:solidFill>
                <a:srgbClr val="19194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等腰三角形 5"/>
          <p:cNvSpPr>
            <a:spLocks noChangeArrowheads="1"/>
          </p:cNvSpPr>
          <p:nvPr/>
        </p:nvSpPr>
        <p:spPr bwMode="auto">
          <a:xfrm>
            <a:off x="1025525" y="1276350"/>
            <a:ext cx="6927850" cy="877888"/>
          </a:xfrm>
          <a:prstGeom prst="triangle">
            <a:avLst>
              <a:gd name="adj" fmla="val 49236"/>
            </a:avLst>
          </a:prstGeom>
          <a:solidFill>
            <a:srgbClr val="FFCC9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8100" dir="18900000" algn="ctr" rotWithShape="0">
              <a:srgbClr val="000000">
                <a:alpha val="37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17" name="矩形标注 6"/>
          <p:cNvSpPr>
            <a:spLocks noChangeArrowheads="1"/>
          </p:cNvSpPr>
          <p:nvPr/>
        </p:nvSpPr>
        <p:spPr bwMode="auto">
          <a:xfrm>
            <a:off x="5876925" y="2571750"/>
            <a:ext cx="2089150" cy="425450"/>
          </a:xfrm>
          <a:prstGeom prst="wedgeRectCallout">
            <a:avLst>
              <a:gd name="adj1" fmla="val -111329"/>
              <a:gd name="adj2" fmla="val 71356"/>
            </a:avLst>
          </a:prstGeom>
          <a:solidFill>
            <a:srgbClr val="FDF0D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18" name="矩形标注 7"/>
          <p:cNvSpPr>
            <a:spLocks noChangeArrowheads="1"/>
          </p:cNvSpPr>
          <p:nvPr/>
        </p:nvSpPr>
        <p:spPr bwMode="auto">
          <a:xfrm rot="10800000">
            <a:off x="1227138" y="2571750"/>
            <a:ext cx="2016125" cy="495300"/>
          </a:xfrm>
          <a:prstGeom prst="wedgeRectCallout">
            <a:avLst>
              <a:gd name="adj1" fmla="val -114097"/>
              <a:gd name="adj2" fmla="val -46796"/>
            </a:avLst>
          </a:prstGeom>
          <a:solidFill>
            <a:srgbClr val="CECE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19" name="矩形标注 8"/>
          <p:cNvSpPr>
            <a:spLocks noChangeArrowheads="1"/>
          </p:cNvSpPr>
          <p:nvPr/>
        </p:nvSpPr>
        <p:spPr bwMode="auto">
          <a:xfrm>
            <a:off x="1211263" y="3292475"/>
            <a:ext cx="2016125" cy="455613"/>
          </a:xfrm>
          <a:prstGeom prst="wedgeRectCallout">
            <a:avLst>
              <a:gd name="adj1" fmla="val 120074"/>
              <a:gd name="adj2" fmla="val -82272"/>
            </a:avLst>
          </a:prstGeom>
          <a:solidFill>
            <a:srgbClr val="FDF0D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20" name="矩形标注 9"/>
          <p:cNvSpPr>
            <a:spLocks noChangeArrowheads="1"/>
          </p:cNvSpPr>
          <p:nvPr/>
        </p:nvSpPr>
        <p:spPr bwMode="auto">
          <a:xfrm>
            <a:off x="5907088" y="3171825"/>
            <a:ext cx="2089150" cy="468313"/>
          </a:xfrm>
          <a:prstGeom prst="wedgeRectCallout">
            <a:avLst>
              <a:gd name="adj1" fmla="val -108569"/>
              <a:gd name="adj2" fmla="val -67750"/>
            </a:avLst>
          </a:prstGeom>
          <a:solidFill>
            <a:srgbClr val="CECE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21" name="椭圆 10"/>
          <p:cNvSpPr>
            <a:spLocks noChangeArrowheads="1"/>
          </p:cNvSpPr>
          <p:nvPr/>
        </p:nvSpPr>
        <p:spPr bwMode="auto">
          <a:xfrm>
            <a:off x="3721100" y="2355850"/>
            <a:ext cx="1612900" cy="1584325"/>
          </a:xfrm>
          <a:prstGeom prst="ellipse">
            <a:avLst/>
          </a:prstGeom>
          <a:gradFill rotWithShape="1">
            <a:gsLst>
              <a:gs pos="0">
                <a:srgbClr val="FBEAC7"/>
              </a:gs>
              <a:gs pos="56000">
                <a:srgbClr val="FEE7F2"/>
              </a:gs>
              <a:gs pos="77000">
                <a:srgbClr val="FAC77D"/>
              </a:gs>
              <a:gs pos="83000">
                <a:srgbClr val="FBA97D"/>
              </a:gs>
              <a:gs pos="92999">
                <a:srgbClr val="FBD49C"/>
              </a:gs>
              <a:gs pos="100000">
                <a:srgbClr val="FEE7F2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22" name="矩形 11"/>
          <p:cNvSpPr>
            <a:spLocks noChangeArrowheads="1"/>
          </p:cNvSpPr>
          <p:nvPr/>
        </p:nvSpPr>
        <p:spPr bwMode="auto">
          <a:xfrm>
            <a:off x="1227138" y="3940175"/>
            <a:ext cx="1728787" cy="598488"/>
          </a:xfrm>
          <a:prstGeom prst="rect">
            <a:avLst/>
          </a:prstGeom>
          <a:solidFill>
            <a:srgbClr val="CECE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23" name="矩形 12"/>
          <p:cNvSpPr>
            <a:spLocks noChangeArrowheads="1"/>
          </p:cNvSpPr>
          <p:nvPr/>
        </p:nvSpPr>
        <p:spPr bwMode="auto">
          <a:xfrm>
            <a:off x="2955925" y="3940175"/>
            <a:ext cx="1727200" cy="598488"/>
          </a:xfrm>
          <a:prstGeom prst="rect">
            <a:avLst/>
          </a:prstGeom>
          <a:solidFill>
            <a:srgbClr val="FFCC9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24" name="矩形 13"/>
          <p:cNvSpPr>
            <a:spLocks noChangeArrowheads="1"/>
          </p:cNvSpPr>
          <p:nvPr/>
        </p:nvSpPr>
        <p:spPr bwMode="auto">
          <a:xfrm>
            <a:off x="4683125" y="3940175"/>
            <a:ext cx="1728788" cy="598488"/>
          </a:xfrm>
          <a:prstGeom prst="rect">
            <a:avLst/>
          </a:prstGeom>
          <a:solidFill>
            <a:srgbClr val="CECE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25" name="矩形 14"/>
          <p:cNvSpPr>
            <a:spLocks noChangeArrowheads="1"/>
          </p:cNvSpPr>
          <p:nvPr/>
        </p:nvSpPr>
        <p:spPr bwMode="auto">
          <a:xfrm>
            <a:off x="6411913" y="3946525"/>
            <a:ext cx="1727200" cy="596900"/>
          </a:xfrm>
          <a:prstGeom prst="rect">
            <a:avLst/>
          </a:prstGeom>
          <a:solidFill>
            <a:srgbClr val="FFCC9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26" name="矩形 15"/>
          <p:cNvSpPr>
            <a:spLocks noChangeArrowheads="1"/>
          </p:cNvSpPr>
          <p:nvPr/>
        </p:nvSpPr>
        <p:spPr bwMode="auto">
          <a:xfrm>
            <a:off x="939800" y="4646613"/>
            <a:ext cx="7304088" cy="373062"/>
          </a:xfrm>
          <a:prstGeom prst="rect">
            <a:avLst/>
          </a:prstGeom>
          <a:solidFill>
            <a:srgbClr val="A6A6A6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ea typeface="楷体_GB2312" pitchFamily="49" charset="-122"/>
            </a:endParaRPr>
          </a:p>
        </p:txBody>
      </p:sp>
      <p:sp>
        <p:nvSpPr>
          <p:cNvPr id="27" name="矩形 16"/>
          <p:cNvSpPr>
            <a:spLocks noChangeArrowheads="1"/>
          </p:cNvSpPr>
          <p:nvPr/>
        </p:nvSpPr>
        <p:spPr bwMode="auto">
          <a:xfrm>
            <a:off x="3065463" y="1376363"/>
            <a:ext cx="2978150" cy="7778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综艺_GBK" pitchFamily="1" charset="-122"/>
                <a:ea typeface="方正综艺_GBK" pitchFamily="1" charset="-122"/>
              </a:rPr>
              <a:t>教育目标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综艺_GBK" pitchFamily="1" charset="-122"/>
              <a:ea typeface="方正综艺_GBK" pitchFamily="1" charset="-122"/>
            </a:endParaRP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1919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培养成长性企业领军人才</a:t>
            </a:r>
          </a:p>
        </p:txBody>
      </p:sp>
      <p:sp>
        <p:nvSpPr>
          <p:cNvPr id="36879" name="TextBox 17"/>
          <p:cNvSpPr txBox="1">
            <a:spLocks noChangeArrowheads="1"/>
          </p:cNvSpPr>
          <p:nvPr/>
        </p:nvSpPr>
        <p:spPr bwMode="auto">
          <a:xfrm>
            <a:off x="1479550" y="2620963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19194D"/>
                </a:solidFill>
                <a:latin typeface="黑体" pitchFamily="2" charset="-122"/>
                <a:ea typeface="黑体" pitchFamily="2" charset="-122"/>
              </a:rPr>
              <a:t>课程模块一</a:t>
            </a:r>
          </a:p>
        </p:txBody>
      </p:sp>
      <p:sp>
        <p:nvSpPr>
          <p:cNvPr id="36880" name="TextBox 18"/>
          <p:cNvSpPr txBox="1">
            <a:spLocks noChangeArrowheads="1"/>
          </p:cNvSpPr>
          <p:nvPr/>
        </p:nvSpPr>
        <p:spPr bwMode="auto">
          <a:xfrm>
            <a:off x="1514475" y="3316288"/>
            <a:ext cx="1476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19194D"/>
                </a:solidFill>
                <a:latin typeface="黑体" pitchFamily="2" charset="-122"/>
                <a:ea typeface="黑体" pitchFamily="2" charset="-122"/>
              </a:rPr>
              <a:t>课程模块二</a:t>
            </a:r>
          </a:p>
        </p:txBody>
      </p:sp>
      <p:sp>
        <p:nvSpPr>
          <p:cNvPr id="36881" name="TextBox 19"/>
          <p:cNvSpPr txBox="1">
            <a:spLocks noChangeArrowheads="1"/>
          </p:cNvSpPr>
          <p:nvPr/>
        </p:nvSpPr>
        <p:spPr bwMode="auto">
          <a:xfrm>
            <a:off x="6161088" y="2587625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19194D"/>
                </a:solidFill>
                <a:latin typeface="黑体" pitchFamily="2" charset="-122"/>
                <a:ea typeface="黑体" pitchFamily="2" charset="-122"/>
              </a:rPr>
              <a:t>课程模块三</a:t>
            </a:r>
          </a:p>
        </p:txBody>
      </p:sp>
      <p:sp>
        <p:nvSpPr>
          <p:cNvPr id="36882" name="TextBox 20"/>
          <p:cNvSpPr txBox="1">
            <a:spLocks noChangeArrowheads="1"/>
          </p:cNvSpPr>
          <p:nvPr/>
        </p:nvSpPr>
        <p:spPr bwMode="auto">
          <a:xfrm>
            <a:off x="6140450" y="3243263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19194D"/>
                </a:solidFill>
                <a:latin typeface="黑体" pitchFamily="2" charset="-122"/>
                <a:ea typeface="黑体" pitchFamily="2" charset="-122"/>
              </a:rPr>
              <a:t>课程模块四</a:t>
            </a:r>
          </a:p>
        </p:txBody>
      </p:sp>
      <p:sp>
        <p:nvSpPr>
          <p:cNvPr id="36883" name="TextBox 21"/>
          <p:cNvSpPr txBox="1">
            <a:spLocks noChangeArrowheads="1"/>
          </p:cNvSpPr>
          <p:nvPr/>
        </p:nvSpPr>
        <p:spPr bwMode="auto">
          <a:xfrm>
            <a:off x="1298575" y="4097338"/>
            <a:ext cx="155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19194D"/>
                </a:solidFill>
                <a:latin typeface="黑体" pitchFamily="2" charset="-122"/>
                <a:ea typeface="黑体" pitchFamily="2" charset="-122"/>
              </a:rPr>
              <a:t>四类课程模块</a:t>
            </a:r>
          </a:p>
        </p:txBody>
      </p:sp>
      <p:sp>
        <p:nvSpPr>
          <p:cNvPr id="36884" name="TextBox 22"/>
          <p:cNvSpPr txBox="1">
            <a:spLocks noChangeArrowheads="1"/>
          </p:cNvSpPr>
          <p:nvPr/>
        </p:nvSpPr>
        <p:spPr bwMode="auto">
          <a:xfrm>
            <a:off x="3136900" y="4097338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19194D"/>
                </a:solidFill>
                <a:latin typeface="黑体" pitchFamily="2" charset="-122"/>
                <a:ea typeface="黑体" pitchFamily="2" charset="-122"/>
              </a:rPr>
              <a:t>四类课堂</a:t>
            </a:r>
          </a:p>
        </p:txBody>
      </p:sp>
      <p:sp>
        <p:nvSpPr>
          <p:cNvPr id="36885" name="TextBox 23"/>
          <p:cNvSpPr txBox="1">
            <a:spLocks noChangeArrowheads="1"/>
          </p:cNvSpPr>
          <p:nvPr/>
        </p:nvSpPr>
        <p:spPr bwMode="auto">
          <a:xfrm>
            <a:off x="4937125" y="4097338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19194D"/>
                </a:solidFill>
                <a:latin typeface="黑体" pitchFamily="2" charset="-122"/>
                <a:ea typeface="黑体" pitchFamily="2" charset="-122"/>
              </a:rPr>
              <a:t>四类师资</a:t>
            </a:r>
          </a:p>
        </p:txBody>
      </p:sp>
      <p:sp>
        <p:nvSpPr>
          <p:cNvPr id="36886" name="TextBox 24"/>
          <p:cNvSpPr txBox="1">
            <a:spLocks noChangeArrowheads="1"/>
          </p:cNvSpPr>
          <p:nvPr/>
        </p:nvSpPr>
        <p:spPr bwMode="auto">
          <a:xfrm>
            <a:off x="6488113" y="4106863"/>
            <a:ext cx="155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19194D"/>
                </a:solidFill>
                <a:latin typeface="黑体" pitchFamily="2" charset="-122"/>
                <a:ea typeface="黑体" pitchFamily="2" charset="-122"/>
              </a:rPr>
              <a:t>四类教学方式</a:t>
            </a:r>
          </a:p>
        </p:txBody>
      </p:sp>
      <p:sp>
        <p:nvSpPr>
          <p:cNvPr id="36887" name="TextBox 26"/>
          <p:cNvSpPr txBox="1">
            <a:spLocks noChangeArrowheads="1"/>
          </p:cNvSpPr>
          <p:nvPr/>
        </p:nvSpPr>
        <p:spPr bwMode="auto">
          <a:xfrm>
            <a:off x="2668588" y="4622800"/>
            <a:ext cx="450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3300"/>
                </a:solidFill>
                <a:latin typeface="黑体" pitchFamily="2" charset="-122"/>
                <a:ea typeface="黑体" pitchFamily="2" charset="-122"/>
              </a:rPr>
              <a:t>教学质量保证机制与项目持续改进机制</a:t>
            </a:r>
          </a:p>
        </p:txBody>
      </p:sp>
      <p:pic>
        <p:nvPicPr>
          <p:cNvPr id="36888" name="矩形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795588"/>
            <a:ext cx="1554162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-36513" y="771525"/>
            <a:ext cx="529748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“一个核心、两大机制、四轮驱动</a:t>
            </a:r>
            <a:r>
              <a:rPr lang="en-US" altLang="zh-CN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”</a:t>
            </a:r>
            <a:r>
              <a:rPr lang="zh-CN" alt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人才培养模式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648624" y="1299083"/>
            <a:ext cx="7210425" cy="3076575"/>
          </a:xfrm>
          <a:custGeom>
            <a:avLst/>
            <a:gdLst>
              <a:gd name="connsiteX0" fmla="*/ 2076450 w 7210425"/>
              <a:gd name="connsiteY0" fmla="*/ 0 h 3076575"/>
              <a:gd name="connsiteX1" fmla="*/ 7210425 w 7210425"/>
              <a:gd name="connsiteY1" fmla="*/ 0 h 3076575"/>
              <a:gd name="connsiteX2" fmla="*/ 7210425 w 7210425"/>
              <a:gd name="connsiteY2" fmla="*/ 3076575 h 3076575"/>
              <a:gd name="connsiteX3" fmla="*/ 0 w 7210425"/>
              <a:gd name="connsiteY3" fmla="*/ 3076575 h 3076575"/>
              <a:gd name="connsiteX4" fmla="*/ 0 w 7210425"/>
              <a:gd name="connsiteY4" fmla="*/ 228600 h 3076575"/>
              <a:gd name="connsiteX5" fmla="*/ 333375 w 7210425"/>
              <a:gd name="connsiteY5" fmla="*/ 228600 h 30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0425" h="3076575">
                <a:moveTo>
                  <a:pt x="2076450" y="0"/>
                </a:moveTo>
                <a:lnTo>
                  <a:pt x="7210425" y="0"/>
                </a:lnTo>
                <a:lnTo>
                  <a:pt x="7210425" y="3076575"/>
                </a:lnTo>
                <a:lnTo>
                  <a:pt x="0" y="3076575"/>
                </a:lnTo>
                <a:lnTo>
                  <a:pt x="0" y="228600"/>
                </a:lnTo>
                <a:lnTo>
                  <a:pt x="333375" y="228600"/>
                </a:lnTo>
              </a:path>
            </a:pathLst>
          </a:custGeom>
          <a:noFill/>
          <a:ln>
            <a:gradFill>
              <a:gsLst>
                <a:gs pos="40000">
                  <a:srgbClr val="FFF200"/>
                </a:gs>
                <a:gs pos="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7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对角圆角矩形 1"/>
          <p:cNvSpPr/>
          <p:nvPr/>
        </p:nvSpPr>
        <p:spPr>
          <a:xfrm>
            <a:off x="1042988" y="1203325"/>
            <a:ext cx="1570037" cy="381000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、举措接地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27025" y="190500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一、顶层设计，战略引领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7900" y="1779588"/>
            <a:ext cx="655161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68000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</a:t>
            </a:r>
            <a:r>
              <a:rPr lang="en-US" altLang="zh-CN" sz="2000" b="1" dirty="0">
                <a:solidFill>
                  <a:srgbClr val="68000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EMBA</a:t>
            </a:r>
            <a:r>
              <a:rPr lang="zh-CN" altLang="en-US" sz="2000" b="1" dirty="0">
                <a:solidFill>
                  <a:srgbClr val="68000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教学改革小组</a:t>
            </a:r>
            <a:r>
              <a:rPr lang="zh-CN" altLang="en-US" sz="2000" dirty="0">
                <a:solidFill>
                  <a:srgbClr val="68000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推动系列课程的改革和创新，打造相得益彰、相互联动的四类课堂。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326465" y="2934973"/>
            <a:ext cx="2414897" cy="1609931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gradFill>
              <a:gsLst>
                <a:gs pos="0">
                  <a:srgbClr val="FFC000"/>
                </a:gs>
                <a:gs pos="40040">
                  <a:schemeClr val="bg1"/>
                </a:gs>
                <a:gs pos="88000">
                  <a:srgbClr val="FF6600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3203672" y="2951022"/>
            <a:ext cx="2519961" cy="1679974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gradFill>
              <a:gsLst>
                <a:gs pos="0">
                  <a:srgbClr val="FFF200"/>
                </a:gs>
                <a:gs pos="40040">
                  <a:schemeClr val="bg1"/>
                </a:gs>
                <a:gs pos="88000">
                  <a:srgbClr val="FFC000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 rot="834713">
            <a:off x="6180224" y="2951023"/>
            <a:ext cx="2519961" cy="1679974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gradFill>
              <a:gsLst>
                <a:gs pos="0">
                  <a:srgbClr val="FFF200"/>
                </a:gs>
                <a:gs pos="40040">
                  <a:schemeClr val="bg1"/>
                </a:gs>
                <a:gs pos="88000">
                  <a:srgbClr val="FFC000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9"/>
          <p:cNvGrpSpPr>
            <a:grpSpLocks/>
          </p:cNvGrpSpPr>
          <p:nvPr/>
        </p:nvGrpSpPr>
        <p:grpSpPr bwMode="auto">
          <a:xfrm>
            <a:off x="1366838" y="915988"/>
            <a:ext cx="1236662" cy="1250950"/>
            <a:chOff x="751" y="1328"/>
            <a:chExt cx="632" cy="641"/>
          </a:xfrm>
        </p:grpSpPr>
        <p:sp>
          <p:nvSpPr>
            <p:cNvPr id="107" name="Rectangle 5"/>
            <p:cNvSpPr>
              <a:spLocks noChangeArrowheads="1"/>
            </p:cNvSpPr>
            <p:nvPr/>
          </p:nvSpPr>
          <p:spPr bwMode="gray">
            <a:xfrm rot="3419336">
              <a:off x="776" y="1303"/>
              <a:ext cx="582" cy="632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8" name="Text Box 6"/>
            <p:cNvSpPr txBox="1">
              <a:spLocks noChangeArrowheads="1"/>
            </p:cNvSpPr>
            <p:nvPr/>
          </p:nvSpPr>
          <p:spPr bwMode="gray">
            <a:xfrm>
              <a:off x="774" y="1427"/>
              <a:ext cx="545" cy="54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kern="0" dirty="0" smtClean="0">
                  <a:solidFill>
                    <a:srgbClr val="FFFFFF"/>
                  </a:solidFill>
                  <a:latin typeface="Calibri" pitchFamily="34" charset="0"/>
                </a:rPr>
                <a:t>完善</a:t>
              </a:r>
              <a:endParaRPr lang="en-US" altLang="zh-CN" b="1" kern="0" dirty="0" smtClean="0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kern="0" dirty="0" smtClean="0">
                  <a:solidFill>
                    <a:srgbClr val="FFFFFF"/>
                  </a:solidFill>
                  <a:latin typeface="Calibri" pitchFamily="34" charset="0"/>
                </a:rPr>
                <a:t>制度</a:t>
              </a:r>
              <a:endParaRPr lang="en-US" altLang="zh-CN" b="1" kern="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09" name="Group 20"/>
          <p:cNvGrpSpPr>
            <a:grpSpLocks/>
          </p:cNvGrpSpPr>
          <p:nvPr/>
        </p:nvGrpSpPr>
        <p:grpSpPr bwMode="auto">
          <a:xfrm>
            <a:off x="2513013" y="2841625"/>
            <a:ext cx="1122362" cy="1168400"/>
            <a:chOff x="1814" y="2689"/>
            <a:chExt cx="564" cy="505"/>
          </a:xfrm>
        </p:grpSpPr>
        <p:sp>
          <p:nvSpPr>
            <p:cNvPr id="110" name="Rectangle 7"/>
            <p:cNvSpPr>
              <a:spLocks noChangeArrowheads="1"/>
            </p:cNvSpPr>
            <p:nvPr/>
          </p:nvSpPr>
          <p:spPr bwMode="gray">
            <a:xfrm rot="3419336">
              <a:off x="1844" y="2659"/>
              <a:ext cx="505" cy="564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1" name="Text Box 8"/>
            <p:cNvSpPr txBox="1">
              <a:spLocks noChangeArrowheads="1"/>
            </p:cNvSpPr>
            <p:nvPr/>
          </p:nvSpPr>
          <p:spPr bwMode="gray">
            <a:xfrm>
              <a:off x="1818" y="2828"/>
              <a:ext cx="560" cy="2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kern="0" dirty="0" smtClean="0">
                  <a:solidFill>
                    <a:srgbClr val="FFFFFF"/>
                  </a:solidFill>
                  <a:latin typeface="Calibri" pitchFamily="34" charset="0"/>
                </a:rPr>
                <a:t>课改专家</a:t>
              </a:r>
              <a:endParaRPr lang="en-US" altLang="zh-CN" b="1" kern="0" dirty="0" smtClean="0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kern="0" dirty="0" smtClean="0">
                  <a:solidFill>
                    <a:srgbClr val="FFFFFF"/>
                  </a:solidFill>
                  <a:latin typeface="Calibri" pitchFamily="34" charset="0"/>
                </a:rPr>
                <a:t>调研学习</a:t>
              </a:r>
              <a:endParaRPr lang="en-US" altLang="zh-CN" b="1" kern="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12" name="Group 21"/>
          <p:cNvGrpSpPr>
            <a:grpSpLocks/>
          </p:cNvGrpSpPr>
          <p:nvPr/>
        </p:nvGrpSpPr>
        <p:grpSpPr bwMode="auto">
          <a:xfrm>
            <a:off x="4630738" y="1836738"/>
            <a:ext cx="1165225" cy="1166812"/>
            <a:chOff x="3036" y="1898"/>
            <a:chExt cx="647" cy="677"/>
          </a:xfrm>
        </p:grpSpPr>
        <p:sp>
          <p:nvSpPr>
            <p:cNvPr id="113" name="Rectangle 9"/>
            <p:cNvSpPr>
              <a:spLocks noChangeArrowheads="1"/>
            </p:cNvSpPr>
            <p:nvPr/>
          </p:nvSpPr>
          <p:spPr bwMode="gray">
            <a:xfrm rot="3419336">
              <a:off x="3021" y="1913"/>
              <a:ext cx="677" cy="647"/>
            </a:xfrm>
            <a:prstGeom prst="rect">
              <a:avLst/>
            </a:prstGeom>
            <a:gradFill rotWithShape="1">
              <a:gsLst>
                <a:gs pos="0">
                  <a:srgbClr val="C00000"/>
                </a:gs>
                <a:gs pos="100000">
                  <a:srgbClr val="680007"/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Text Box 10"/>
            <p:cNvSpPr txBox="1">
              <a:spLocks noChangeArrowheads="1"/>
            </p:cNvSpPr>
            <p:nvPr/>
          </p:nvSpPr>
          <p:spPr bwMode="gray">
            <a:xfrm>
              <a:off x="3133" y="2102"/>
              <a:ext cx="490" cy="3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kern="0" dirty="0" smtClean="0">
                  <a:solidFill>
                    <a:srgbClr val="FFFFFF"/>
                  </a:solidFill>
                  <a:latin typeface="Calibri" pitchFamily="34" charset="0"/>
                </a:rPr>
                <a:t>加强校</a:t>
              </a:r>
              <a:endParaRPr lang="en-US" altLang="zh-CN" b="1" kern="0" dirty="0" smtClean="0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kern="0" dirty="0" smtClean="0">
                  <a:solidFill>
                    <a:srgbClr val="FFFFFF"/>
                  </a:solidFill>
                  <a:latin typeface="Calibri" pitchFamily="34" charset="0"/>
                </a:rPr>
                <a:t>企合作</a:t>
              </a:r>
              <a:endParaRPr lang="en-US" altLang="zh-CN" b="1" kern="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15" name="Group 22"/>
          <p:cNvGrpSpPr>
            <a:grpSpLocks/>
          </p:cNvGrpSpPr>
          <p:nvPr/>
        </p:nvGrpSpPr>
        <p:grpSpPr bwMode="auto">
          <a:xfrm>
            <a:off x="6959600" y="869950"/>
            <a:ext cx="1141413" cy="1149350"/>
            <a:chOff x="4724" y="920"/>
            <a:chExt cx="572" cy="529"/>
          </a:xfrm>
        </p:grpSpPr>
        <p:sp>
          <p:nvSpPr>
            <p:cNvPr id="116" name="Rectangle 3"/>
            <p:cNvSpPr>
              <a:spLocks noChangeArrowheads="1"/>
            </p:cNvSpPr>
            <p:nvPr/>
          </p:nvSpPr>
          <p:spPr bwMode="gray">
            <a:xfrm rot="3419336">
              <a:off x="4746" y="898"/>
              <a:ext cx="529" cy="572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Text Box 11"/>
            <p:cNvSpPr txBox="1">
              <a:spLocks noChangeArrowheads="1"/>
            </p:cNvSpPr>
            <p:nvPr/>
          </p:nvSpPr>
          <p:spPr bwMode="gray">
            <a:xfrm>
              <a:off x="4818" y="1041"/>
              <a:ext cx="442" cy="29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kern="0" dirty="0" smtClean="0">
                  <a:solidFill>
                    <a:srgbClr val="FFFFFF"/>
                  </a:solidFill>
                  <a:latin typeface="Calibri" pitchFamily="34" charset="0"/>
                </a:rPr>
                <a:t>加强硬</a:t>
              </a:r>
              <a:endParaRPr lang="en-US" altLang="zh-CN" b="1" kern="0" dirty="0" smtClean="0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kern="0" dirty="0" smtClean="0">
                  <a:solidFill>
                    <a:srgbClr val="FFFFFF"/>
                  </a:solidFill>
                  <a:latin typeface="Calibri" pitchFamily="34" charset="0"/>
                </a:rPr>
                <a:t>件建设</a:t>
              </a:r>
              <a:endParaRPr lang="en-US" altLang="zh-CN" b="1" kern="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18" name="Line 12"/>
          <p:cNvSpPr>
            <a:spLocks noChangeShapeType="1"/>
          </p:cNvSpPr>
          <p:nvPr/>
        </p:nvSpPr>
        <p:spPr bwMode="auto">
          <a:xfrm>
            <a:off x="2195513" y="2066925"/>
            <a:ext cx="573087" cy="801688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19" name="Line 13"/>
          <p:cNvSpPr>
            <a:spLocks noChangeShapeType="1"/>
          </p:cNvSpPr>
          <p:nvPr/>
        </p:nvSpPr>
        <p:spPr bwMode="auto">
          <a:xfrm flipV="1">
            <a:off x="3913188" y="2824163"/>
            <a:ext cx="801687" cy="458787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20" name="Line 14"/>
          <p:cNvSpPr>
            <a:spLocks noChangeShapeType="1"/>
          </p:cNvSpPr>
          <p:nvPr/>
        </p:nvSpPr>
        <p:spPr bwMode="auto">
          <a:xfrm flipV="1">
            <a:off x="6046788" y="1747838"/>
            <a:ext cx="973137" cy="582612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27025" y="2284413"/>
            <a:ext cx="1868488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912813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80000"/>
              <a:tabLst>
                <a:tab pos="136525" algn="l"/>
              </a:tabLst>
              <a:defRPr/>
            </a:pPr>
            <a:r>
              <a:rPr lang="zh-CN" altLang="en-US" sz="1400" spc="50" dirty="0">
                <a:ln w="11430"/>
                <a:latin typeface="微软雅黑" pitchFamily="34" charset="-122"/>
                <a:ea typeface="微软雅黑" pitchFamily="34" charset="-122"/>
              </a:rPr>
              <a:t>完善</a:t>
            </a:r>
            <a:r>
              <a:rPr lang="en-US" altLang="zh-CN" sz="1400" spc="50" dirty="0">
                <a:ln w="11430"/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 sz="1400" spc="50" dirty="0">
                <a:ln w="11430"/>
                <a:latin typeface="微软雅黑" pitchFamily="34" charset="-122"/>
                <a:ea typeface="微软雅黑" pitchFamily="34" charset="-122"/>
              </a:rPr>
              <a:t>教育组织管理、教学管理等</a:t>
            </a:r>
            <a:r>
              <a:rPr lang="en-US" altLang="zh-CN" sz="1400" spc="50" dirty="0">
                <a:ln w="11430"/>
                <a:solidFill>
                  <a:srgbClr val="680007"/>
                </a:solidFill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 sz="1400" spc="50" dirty="0">
                <a:ln w="11430"/>
                <a:solidFill>
                  <a:srgbClr val="680007"/>
                </a:solidFill>
                <a:latin typeface="微软雅黑" pitchFamily="34" charset="-122"/>
                <a:ea typeface="微软雅黑" pitchFamily="34" charset="-122"/>
              </a:rPr>
              <a:t>项制度</a:t>
            </a:r>
          </a:p>
        </p:txBody>
      </p:sp>
      <p:sp>
        <p:nvSpPr>
          <p:cNvPr id="122" name="矩形 121"/>
          <p:cNvSpPr/>
          <p:nvPr/>
        </p:nvSpPr>
        <p:spPr>
          <a:xfrm>
            <a:off x="1973263" y="4287838"/>
            <a:ext cx="2211387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912813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80000"/>
              <a:tabLst>
                <a:tab pos="136525" algn="l"/>
              </a:tabLst>
              <a:defRPr/>
            </a:pPr>
            <a:r>
              <a:rPr lang="en-US" altLang="zh-CN" sz="1400" spc="50" dirty="0" err="1">
                <a:ln w="11430"/>
                <a:latin typeface="微软雅黑" pitchFamily="34" charset="-122"/>
                <a:ea typeface="微软雅黑" pitchFamily="34" charset="-122"/>
              </a:rPr>
              <a:t>赴北京、广州、成都等地多所著名高校EMBA开展调研学习</a:t>
            </a:r>
            <a:endParaRPr lang="zh-CN" altLang="en-US" sz="1400" spc="50" dirty="0">
              <a:ln w="11430"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572000" y="3241675"/>
            <a:ext cx="165576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912813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80000"/>
              <a:tabLst>
                <a:tab pos="136525" algn="l"/>
              </a:tabLst>
              <a:defRPr/>
            </a:pPr>
            <a:r>
              <a:rPr lang="en-US" altLang="zh-CN" sz="1400" spc="50" dirty="0" err="1">
                <a:ln w="11430"/>
                <a:latin typeface="微软雅黑" pitchFamily="34" charset="-122"/>
                <a:ea typeface="微软雅黑" pitchFamily="34" charset="-122"/>
              </a:rPr>
              <a:t>引入私人董事会，丰富“诊学”内涵</a:t>
            </a:r>
            <a:endParaRPr lang="zh-CN" altLang="en-US" sz="1400" spc="50" dirty="0">
              <a:ln w="11430"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6948488" y="2420938"/>
            <a:ext cx="1866900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912813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80000"/>
              <a:tabLst>
                <a:tab pos="136525" algn="l"/>
              </a:tabLst>
              <a:defRPr/>
            </a:pPr>
            <a:r>
              <a:rPr lang="zh-CN" altLang="en-US" sz="1400" spc="50" dirty="0">
                <a:ln w="11430"/>
                <a:latin typeface="微软雅黑" pitchFamily="34" charset="-122"/>
                <a:ea typeface="微软雅黑" pitchFamily="34" charset="-122"/>
              </a:rPr>
              <a:t>加强</a:t>
            </a:r>
            <a:r>
              <a:rPr lang="en-US" altLang="zh-CN" sz="1400" spc="50" dirty="0">
                <a:ln w="11430"/>
                <a:latin typeface="微软雅黑" pitchFamily="34" charset="-122"/>
                <a:ea typeface="微软雅黑" pitchFamily="34" charset="-122"/>
              </a:rPr>
              <a:t>EMBA</a:t>
            </a:r>
            <a:r>
              <a:rPr lang="zh-CN" altLang="en-US" sz="1400" spc="50" dirty="0">
                <a:ln w="11430"/>
                <a:latin typeface="微软雅黑" pitchFamily="34" charset="-122"/>
                <a:ea typeface="微软雅黑" pitchFamily="34" charset="-122"/>
              </a:rPr>
              <a:t>办学硬件建设，营造良好的教学环境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27025" y="190500"/>
            <a:ext cx="2722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二、以评促建，夯实基础</a:t>
            </a:r>
          </a:p>
          <a:p>
            <a:endParaRPr lang="zh-CN" altLang="en-US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/>
      <p:bldP spid="122" grpId="0"/>
      <p:bldP spid="123" grpId="0"/>
      <p:bldP spid="12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</TotalTime>
  <Words>1561</Words>
  <Application>Microsoft Office PowerPoint</Application>
  <PresentationFormat>全屏显示(16:9)</PresentationFormat>
  <Paragraphs>193</Paragraphs>
  <Slides>39</Slides>
  <Notes>14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41" baseType="lpstr">
      <vt:lpstr>Office 主题</vt:lpstr>
      <vt:lpstr>1_Office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MBA</cp:lastModifiedBy>
  <cp:revision>188</cp:revision>
  <dcterms:created xsi:type="dcterms:W3CDTF">2013-11-04T01:23:30Z</dcterms:created>
  <dcterms:modified xsi:type="dcterms:W3CDTF">2015-01-12T13:38:22Z</dcterms:modified>
</cp:coreProperties>
</file>